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1" r:id="rId1"/>
    <p:sldMasterId id="2147483672" r:id="rId2"/>
  </p:sldMasterIdLst>
  <p:notesMasterIdLst>
    <p:notesMasterId r:id="rId8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Lst>
  <p:sldSz cx="9144000" cy="5143500" type="screen16x9"/>
  <p:notesSz cx="6858000" cy="9144000"/>
  <p:embeddedFontLst>
    <p:embeddedFont>
      <p:font typeface="Roboto" panose="02000000000000000000" pitchFamily="2" charset="0"/>
      <p:regular r:id="rId89"/>
      <p:bold r:id="rId90"/>
      <p:italic r:id="rId91"/>
      <p:boldItalic r:id="rId92"/>
    </p:embeddedFont>
    <p:embeddedFont>
      <p:font typeface="Calibri" panose="020F0502020204030204" pitchFamily="34" charset="0"/>
      <p:regular r:id="rId93"/>
      <p:bold r:id="rId94"/>
      <p:italic r:id="rId95"/>
      <p:boldItalic r:id="rId96"/>
    </p:embeddedFont>
    <p:embeddedFont>
      <p:font typeface="Roboto Light" panose="020B0604020202020204" charset="0"/>
      <p:regular r:id="rId97"/>
      <p:bold r:id="rId98"/>
      <p:italic r:id="rId99"/>
      <p:boldItalic r:id="rId100"/>
    </p:embeddedFont>
    <p:embeddedFont>
      <p:font typeface="Consolas" panose="020B0609020204030204" pitchFamily="49" charset="0"/>
      <p:regular r:id="rId101"/>
      <p:bold r:id="rId102"/>
      <p:italic r:id="rId103"/>
      <p:boldItalic r:id="rId104"/>
    </p:embeddedFont>
    <p:embeddedFont>
      <p:font typeface="Roboto Medium" panose="020B0604020202020204" charset="0"/>
      <p:regular r:id="rId105"/>
      <p:bold r:id="rId106"/>
      <p:italic r:id="rId107"/>
      <p:boldItalic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56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20"/>
      </p:cViewPr>
      <p:guideLst>
        <p:guide orient="horz" pos="1620"/>
        <p:guide pos="2880"/>
        <p:guide pos="56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font" Target="fonts/font1.fntdata"/><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font" Target="fonts/font19.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4.fntdata"/><Relationship Id="rId5" Type="http://schemas.openxmlformats.org/officeDocument/2006/relationships/slide" Target="slides/slide3.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5.fntdata"/><Relationship Id="rId108" Type="http://schemas.openxmlformats.org/officeDocument/2006/relationships/font" Target="fonts/font20.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9.fntdata"/><Relationship Id="rId104"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2.fntdata"/><Relationship Id="rId105"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notesMaster" Target="notesMasters/notesMaster1.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d82f7c7369_2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gd82f7c7369_2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840884450_3_11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d840884450_3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840884450_3_12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d840884450_3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840884450_3_13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gd840884450_3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d840884450_3_13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d840884450_3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83a560cc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83a560cc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d83a560cc8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d83a560cc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vi" sz="1200">
                <a:solidFill>
                  <a:schemeClr val="dk1"/>
                </a:solidFill>
                <a:latin typeface="Calibri"/>
                <a:ea typeface="Calibri"/>
                <a:cs typeface="Calibri"/>
                <a:sym typeface="Calibri"/>
              </a:rPr>
              <a:t>Truy cập: trừ trường hợp của static nested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d83a560cc8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d83a560cc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vi" sz="1200">
                <a:solidFill>
                  <a:schemeClr val="dk1"/>
                </a:solidFill>
                <a:latin typeface="Calibri"/>
                <a:ea typeface="Calibri"/>
                <a:cs typeface="Calibri"/>
                <a:sym typeface="Calibri"/>
              </a:rPr>
              <a:t>Bài này chỉ nói về Inner</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83a560cc8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d83a560cc8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vi" sz="1200">
                <a:solidFill>
                  <a:schemeClr val="dk1"/>
                </a:solidFill>
                <a:latin typeface="Calibri"/>
                <a:ea typeface="Calibri"/>
                <a:cs typeface="Calibri"/>
                <a:sym typeface="Calibri"/>
              </a:rPr>
              <a:t>Các điểm khác static nested class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d83a560cc8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d83a560cc8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d83a560cc8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d83a560cc8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d82f7c7369_2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gd82f7c7369_22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d83a560cc8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d83a560cc8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vi" sz="1200">
                <a:solidFill>
                  <a:schemeClr val="dk1"/>
                </a:solidFill>
                <a:latin typeface="Calibri"/>
                <a:ea typeface="Calibri"/>
                <a:cs typeface="Calibri"/>
                <a:sym typeface="Calibri"/>
              </a:rPr>
              <a:t>1: ko cần tạo class cụ thể</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vi" sz="1200">
                <a:solidFill>
                  <a:schemeClr val="dk1"/>
                </a:solidFill>
                <a:latin typeface="Calibri"/>
                <a:ea typeface="Calibri"/>
                <a:cs typeface="Calibri"/>
                <a:sym typeface="Calibri"/>
              </a:rPr>
              <a:t>2: override method chỉ để dùng 1 lần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vi" sz="1200">
                <a:solidFill>
                  <a:schemeClr val="dk1"/>
                </a:solidFill>
                <a:latin typeface="Calibri"/>
                <a:ea typeface="Calibri"/>
                <a:cs typeface="Calibri"/>
                <a:sym typeface="Calibri"/>
              </a:rPr>
              <a:t>3: trình bày sau</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d83a560cc8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d83a560cc8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vi" sz="1200">
                <a:solidFill>
                  <a:schemeClr val="dk1"/>
                </a:solidFill>
                <a:latin typeface="Calibri"/>
                <a:ea typeface="Calibri"/>
                <a:cs typeface="Calibri"/>
                <a:sym typeface="Calibri"/>
              </a:rPr>
              <a:t>1: ko cần tạo class cụ thể</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vi" sz="1200">
                <a:solidFill>
                  <a:schemeClr val="dk1"/>
                </a:solidFill>
                <a:latin typeface="Calibri"/>
                <a:ea typeface="Calibri"/>
                <a:cs typeface="Calibri"/>
                <a:sym typeface="Calibri"/>
              </a:rPr>
              <a:t>2: override method chỉ để dùng 1 lần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vi" sz="1200">
                <a:solidFill>
                  <a:schemeClr val="dk1"/>
                </a:solidFill>
                <a:latin typeface="Calibri"/>
                <a:ea typeface="Calibri"/>
                <a:cs typeface="Calibri"/>
                <a:sym typeface="Calibri"/>
              </a:rPr>
              <a:t>3: trình bày sau</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83a560cc8_1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83a560cc8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vi" sz="1200">
                <a:solidFill>
                  <a:schemeClr val="dk1"/>
                </a:solidFill>
                <a:latin typeface="Calibri"/>
                <a:ea typeface="Calibri"/>
                <a:cs typeface="Calibri"/>
                <a:sym typeface="Calibri"/>
              </a:rPr>
              <a:t>ko cần tạo 1 class khác extend Thread</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vi" sz="1200">
                <a:solidFill>
                  <a:schemeClr val="dk1"/>
                </a:solidFill>
                <a:latin typeface="Calibri"/>
                <a:ea typeface="Calibri"/>
                <a:cs typeface="Calibri"/>
                <a:sym typeface="Calibri"/>
              </a:rPr>
              <a:t>a ko phải đối tượng của Thread, mà là của anonymous class kế thừa Thread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d83a560cc8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d83a560cc8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vi" sz="1200">
                <a:solidFill>
                  <a:schemeClr val="dk1"/>
                </a:solidFill>
                <a:latin typeface="Calibri"/>
                <a:ea typeface="Calibri"/>
                <a:cs typeface="Calibri"/>
                <a:sym typeface="Calibri"/>
              </a:rPr>
              <a:t>tương tự</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d83a560cc8_1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d83a560cc8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vi" sz="1200">
                <a:solidFill>
                  <a:schemeClr val="dk1"/>
                </a:solidFill>
              </a:rPr>
              <a:t>Ở trên là vd về thread nhưng thường dùng trong GUI application</a:t>
            </a:r>
            <a:endParaRPr sz="1200">
              <a:solidFill>
                <a:schemeClr val="dk1"/>
              </a:solidFill>
            </a:endParaRPr>
          </a:p>
          <a:p>
            <a:pPr marL="0" lvl="0" indent="0" algn="l" rtl="0">
              <a:lnSpc>
                <a:spcPct val="115000"/>
              </a:lnSpc>
              <a:spcBef>
                <a:spcPts val="0"/>
              </a:spcBef>
              <a:spcAft>
                <a:spcPts val="0"/>
              </a:spcAft>
              <a:buNone/>
            </a:pPr>
            <a:r>
              <a:rPr lang="vi" sz="1200">
                <a:solidFill>
                  <a:schemeClr val="dk1"/>
                </a:solidFill>
              </a:rPr>
              <a:t>Vd: tạo ra 1 nút (button) mới có mục đích gì…..</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d840884450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d840884450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d82f7c7369_23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gd82f7c7369_23_10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d82f7c7369_23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gd82f7c7369_23_10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82f7c7369_23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gd82f7c7369_23_1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d82f7c7369_23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gd82f7c7369_23_1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840884450_3_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gd840884450_3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d82f7c7369_2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gd82f7c7369_23_1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d82f7c7369_23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gd82f7c7369_23_1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82f7c7369_23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gd82f7c7369_23_1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82f7c7369_23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gd82f7c7369_23_1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d82f7c7369_23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d82f7c7369_23_1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d82f7c7369_23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gd82f7c7369_23_1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d82f7c7369_23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gd82f7c7369_23_1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82f7c7369_23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gd82f7c7369_23_1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d840884450_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gd840884450_7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d840884450_1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gd840884450_15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840884450_3_8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d840884450_3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840884450_1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3" name="Google Shape;433;gd840884450_15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d840884450_15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1" name="Google Shape;441;gd840884450_15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d82f7c7369_23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9" name="Google Shape;449;gd82f7c7369_23_1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d82f7c7369_23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gd82f7c7369_23_18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d82f7c7369_23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gd82f7c7369_23_18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d82f7c7369_23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gd82f7c7369_23_19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82f7c7369_23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7" name="Google Shape;477;gd82f7c7369_23_19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d82f7c7369_23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4" name="Google Shape;484;gd82f7c7369_23_20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d82f7c7369_23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2" name="Google Shape;492;gd82f7c7369_23_20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d82f7c7369_23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gd82f7c7369_23_2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d840884450_3_9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d840884450_3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d82f7c7369_23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gd82f7c7369_23_2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d82f7c7369_23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gd82f7c7369_23_2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d83a68f39d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gd83a68f39d_1_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d4d39bda42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d4d39bda4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d4d39bda42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d4d39bda42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d4d39bda42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d4d39bda42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d4d39bda42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d4d39bda42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83a68f39d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83a68f39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d83a68f39d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d83a68f39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demo generalStream.streamInternal2()</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d83a68f39d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d83a68f39d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d840884450_3_9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d840884450_3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d83a68f39d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d83a68f39d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parallel processing is very safe and straightforward by following this type of processing, that’s why we can convert a stream to a parallel stream very easily!</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d83a68f39d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d83a68f39d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The sorted method cannot emit a result until all the elements have been filtered, so it buffers them before emitting any result to the next stage</a:t>
            </a:r>
            <a:endParaRPr/>
          </a:p>
          <a:p>
            <a:pPr marL="0" lvl="0" indent="0" algn="l" rtl="0">
              <a:spcBef>
                <a:spcPts val="0"/>
              </a:spcBef>
              <a:spcAft>
                <a:spcPts val="0"/>
              </a:spcAft>
              <a:buClr>
                <a:schemeClr val="dk1"/>
              </a:buClr>
              <a:buSzPts val="1100"/>
              <a:buFont typeface="Arial"/>
              <a:buNone/>
            </a:pPr>
            <a:r>
              <a:rPr lang="vi">
                <a:solidFill>
                  <a:schemeClr val="dk1"/>
                </a:solidFill>
              </a:rPr>
              <a:t>demo generalStream.streamInternal2()</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d4d39bda4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d4d39bda4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Clr>
                <a:schemeClr val="dk1"/>
              </a:buClr>
              <a:buSzPts val="1100"/>
              <a:buFont typeface="Arial"/>
              <a:buNone/>
            </a:pPr>
            <a:r>
              <a:rPr lang="vi">
                <a:solidFill>
                  <a:schemeClr val="dk1"/>
                </a:solidFill>
              </a:rPr>
              <a:t>generate -&gt; constant stream or stream of random variable</a:t>
            </a:r>
            <a:endParaRPr>
              <a:solidFill>
                <a:schemeClr val="dk1"/>
              </a:solidFill>
            </a:endParaRPr>
          </a:p>
          <a:p>
            <a:pPr marL="914400" lvl="0" indent="0" algn="l" rtl="0">
              <a:lnSpc>
                <a:spcPct val="115000"/>
              </a:lnSpc>
              <a:spcBef>
                <a:spcPts val="0"/>
              </a:spcBef>
              <a:spcAft>
                <a:spcPts val="0"/>
              </a:spcAft>
              <a:buClr>
                <a:schemeClr val="dk1"/>
              </a:buClr>
              <a:buSzPts val="1100"/>
              <a:buFont typeface="Arial"/>
              <a:buNone/>
            </a:pPr>
            <a:r>
              <a:rPr lang="vi">
                <a:solidFill>
                  <a:schemeClr val="dk1"/>
                </a:solidFill>
              </a:rPr>
              <a:t>demo</a:t>
            </a: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d4d39bda42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d4d39bda4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4d39bda4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d4d39bda4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d4d39bda42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d4d39bda42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4d39bda42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4d39bda42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d8289b372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d8289b372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Collection.forEach() uses the collection's iterator (if one is specified) ~ Iterable.forEach(). That means that the processing order of the items is defined. In contrast, the processing order of Collection.stream().forEach() is undefined.</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vi"/>
              <a:t>Stream vs loop</a:t>
            </a:r>
            <a:endParaRPr/>
          </a:p>
          <a:p>
            <a:pPr marL="914400" lvl="1" indent="-298450" algn="l" rtl="0">
              <a:spcBef>
                <a:spcPts val="0"/>
              </a:spcBef>
              <a:spcAft>
                <a:spcPts val="0"/>
              </a:spcAft>
              <a:buSzPts val="1100"/>
              <a:buChar char="-"/>
            </a:pPr>
            <a:r>
              <a:rPr lang="vi"/>
              <a:t>Performance</a:t>
            </a:r>
            <a:endParaRPr/>
          </a:p>
          <a:p>
            <a:pPr marL="914400" lvl="1" indent="-298450" algn="l" rtl="0">
              <a:spcBef>
                <a:spcPts val="0"/>
              </a:spcBef>
              <a:spcAft>
                <a:spcPts val="0"/>
              </a:spcAft>
              <a:buSzPts val="1100"/>
              <a:buChar char="-"/>
            </a:pPr>
            <a:r>
              <a:rPr lang="vi"/>
              <a:t>Readability trade-off -&gt; Maintainability</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d8289b3720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d8289b372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d8289b3720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d8289b372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840884450_3_10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d840884450_3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d8289b3720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d8289b3720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d8289b3720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d8289b372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d8289b3720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d8289b372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d8289b3720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d8289b3720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d4d39bda42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d4d39bda42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vi" i="1">
                <a:solidFill>
                  <a:schemeClr val="dk1"/>
                </a:solidFill>
              </a:rPr>
              <a:t>why Certain aggregate operations, such as filtering duplicates (distinct()) or grouped reductions (Collectors.groupingBy()) can be implemented more efficiently if ordering of elements is not relevant ???</a:t>
            </a:r>
            <a:endParaRPr i="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vi">
                <a:solidFill>
                  <a:schemeClr val="dk1"/>
                </a:solidFill>
              </a:rPr>
              <a:t>-&gt; </a:t>
            </a:r>
            <a:r>
              <a:rPr lang="vi" sz="1150">
                <a:solidFill>
                  <a:schemeClr val="dk1"/>
                </a:solidFill>
                <a:highlight>
                  <a:srgbClr val="FFFFFF"/>
                </a:highlight>
              </a:rPr>
              <a:t>For ordered streams, the selection of distinct elements is stable (for duplicated elements, the element appearing first in the encounter order is preserved.) For unordered streams, no stability guarantees are made.</a:t>
            </a:r>
            <a:endParaRPr sz="115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vi" sz="1150">
                <a:solidFill>
                  <a:srgbClr val="242729"/>
                </a:solidFill>
              </a:rPr>
              <a:t>But in case of ordered stream running in parallel distinct may be unstable - means it will keep an arbitrary element in case of duplicates and not necessarily the first one as expected from </a:t>
            </a:r>
            <a:r>
              <a:rPr lang="vi" sz="1000">
                <a:solidFill>
                  <a:srgbClr val="242729"/>
                </a:solidFill>
                <a:latin typeface="Consolas"/>
                <a:ea typeface="Consolas"/>
                <a:cs typeface="Consolas"/>
                <a:sym typeface="Consolas"/>
              </a:rPr>
              <a:t>distinct</a:t>
            </a:r>
            <a:r>
              <a:rPr lang="vi" sz="1150">
                <a:solidFill>
                  <a:srgbClr val="242729"/>
                </a:solidFill>
              </a:rPr>
              <a:t> otherwise.</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d8289b3720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d8289b372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limt demo</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d8289b372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d8289b372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d8289b3720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d8289b3720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demo</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d4d39bda42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d4d39bda42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d8289b3720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d8289b372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d840884450_1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d840884450_1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d4d39bda4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d4d39bda4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aggregate operation ~ filter, map, flatmap,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d8289b3720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d8289b3720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d8289b3720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d8289b372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Note that, in reality, calling the method parallel on a sequential stream doesn’t imply any concrete transformation on the stream itself. Internally, a boolean flag is set to signal that you want to run in parallel all the operations that follow the invocation to parallel</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d8289b3720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d8289b3720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d8289b3720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d8289b3720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d4d39bda42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d4d39bda42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840884450_3_1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d840884450_3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22960" y="214952"/>
            <a:ext cx="7543800" cy="1088068"/>
          </a:xfrm>
          <a:prstGeom prst="rect">
            <a:avLst/>
          </a:prstGeom>
          <a:noFill/>
          <a:ln>
            <a:noFill/>
          </a:ln>
        </p:spPr>
        <p:txBody>
          <a:bodyPr spcFirstLastPara="1" wrap="square" lIns="68575" tIns="34275" rIns="68575" bIns="34275" anchor="b" anchorCtr="0">
            <a:normAutofit/>
          </a:bodyPr>
          <a:lstStyle>
            <a:lvl1pPr lvl="0" algn="l">
              <a:lnSpc>
                <a:spcPct val="85000"/>
              </a:lnSpc>
              <a:spcBef>
                <a:spcPts val="0"/>
              </a:spcBef>
              <a:spcAft>
                <a:spcPts val="0"/>
              </a:spcAft>
              <a:buClr>
                <a:srgbClr val="3F3F3F"/>
              </a:buClr>
              <a:buSzPts val="3600"/>
              <a:buFont typeface="Calibri"/>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52" name="Google Shape;52;p13"/>
          <p:cNvSpPr txBox="1">
            <a:spLocks noGrp="1"/>
          </p:cNvSpPr>
          <p:nvPr>
            <p:ph type="body" idx="1"/>
          </p:nvPr>
        </p:nvSpPr>
        <p:spPr>
          <a:xfrm>
            <a:off x="822960" y="1384300"/>
            <a:ext cx="7543800" cy="3017520"/>
          </a:xfrm>
          <a:prstGeom prst="rect">
            <a:avLst/>
          </a:prstGeom>
          <a:noFill/>
          <a:ln>
            <a:noFill/>
          </a:ln>
        </p:spPr>
        <p:txBody>
          <a:bodyPr spcFirstLastPara="1" wrap="square" lIns="0" tIns="34275" rIns="0" bIns="34275" anchor="t" anchorCtr="0">
            <a:normAutofit/>
          </a:bodyPr>
          <a:lstStyle>
            <a:lvl1pPr marL="457200" lvl="0" indent="-317500" algn="l">
              <a:lnSpc>
                <a:spcPct val="90000"/>
              </a:lnSpc>
              <a:spcBef>
                <a:spcPts val="900"/>
              </a:spcBef>
              <a:spcAft>
                <a:spcPts val="0"/>
              </a:spcAft>
              <a:buSzPts val="1400"/>
              <a:buChar char="●"/>
              <a:defRPr sz="1100"/>
            </a:lvl1pPr>
            <a:lvl2pPr marL="914400" lvl="1" indent="-317500" algn="l">
              <a:lnSpc>
                <a:spcPct val="90000"/>
              </a:lnSpc>
              <a:spcBef>
                <a:spcPts val="200"/>
              </a:spcBef>
              <a:spcAft>
                <a:spcPts val="0"/>
              </a:spcAft>
              <a:buSzPts val="1400"/>
              <a:buChar char="○"/>
              <a:defRPr sz="1100"/>
            </a:lvl2pPr>
            <a:lvl3pPr marL="1371600" lvl="2" indent="-317500" algn="l">
              <a:lnSpc>
                <a:spcPct val="90000"/>
              </a:lnSpc>
              <a:spcBef>
                <a:spcPts val="300"/>
              </a:spcBef>
              <a:spcAft>
                <a:spcPts val="0"/>
              </a:spcAft>
              <a:buSzPts val="1400"/>
              <a:buChar char="■"/>
              <a:defRPr sz="1100"/>
            </a:lvl3pPr>
            <a:lvl4pPr marL="1828800" lvl="3" indent="-317500" algn="l">
              <a:lnSpc>
                <a:spcPct val="90000"/>
              </a:lnSpc>
              <a:spcBef>
                <a:spcPts val="300"/>
              </a:spcBef>
              <a:spcAft>
                <a:spcPts val="0"/>
              </a:spcAft>
              <a:buSzPts val="1400"/>
              <a:buChar char="●"/>
              <a:defRPr sz="1100"/>
            </a:lvl4pPr>
            <a:lvl5pPr marL="2286000" lvl="4" indent="-317500" algn="l">
              <a:lnSpc>
                <a:spcPct val="90000"/>
              </a:lnSpc>
              <a:spcBef>
                <a:spcPts val="300"/>
              </a:spcBef>
              <a:spcAft>
                <a:spcPts val="0"/>
              </a:spcAft>
              <a:buSzPts val="1400"/>
              <a:buChar char="○"/>
              <a:defRPr sz="1100"/>
            </a:lvl5pPr>
            <a:lvl6pPr marL="2743200" lvl="5" indent="-317500" algn="l">
              <a:lnSpc>
                <a:spcPct val="90000"/>
              </a:lnSpc>
              <a:spcBef>
                <a:spcPts val="300"/>
              </a:spcBef>
              <a:spcAft>
                <a:spcPts val="0"/>
              </a:spcAft>
              <a:buSzPts val="1400"/>
              <a:buChar char="■"/>
              <a:defRPr sz="1100"/>
            </a:lvl6pPr>
            <a:lvl7pPr marL="3200400" lvl="6" indent="-317500" algn="l">
              <a:lnSpc>
                <a:spcPct val="90000"/>
              </a:lnSpc>
              <a:spcBef>
                <a:spcPts val="300"/>
              </a:spcBef>
              <a:spcAft>
                <a:spcPts val="0"/>
              </a:spcAft>
              <a:buSzPts val="1400"/>
              <a:buChar char="●"/>
              <a:defRPr sz="1100"/>
            </a:lvl7pPr>
            <a:lvl8pPr marL="3657600" lvl="7" indent="-317500" algn="l">
              <a:lnSpc>
                <a:spcPct val="90000"/>
              </a:lnSpc>
              <a:spcBef>
                <a:spcPts val="300"/>
              </a:spcBef>
              <a:spcAft>
                <a:spcPts val="0"/>
              </a:spcAft>
              <a:buSzPts val="1400"/>
              <a:buChar char="○"/>
              <a:defRPr sz="1100"/>
            </a:lvl8pPr>
            <a:lvl9pPr marL="4114800" lvl="8" indent="-317500" algn="l">
              <a:lnSpc>
                <a:spcPct val="90000"/>
              </a:lnSpc>
              <a:spcBef>
                <a:spcPts val="300"/>
              </a:spcBef>
              <a:spcAft>
                <a:spcPts val="300"/>
              </a:spcAft>
              <a:buSzPts val="1400"/>
              <a:buChar char="■"/>
              <a:defRPr sz="1100"/>
            </a:lvl9pPr>
          </a:lstStyle>
          <a:p>
            <a:endParaRPr/>
          </a:p>
        </p:txBody>
      </p:sp>
      <p:sp>
        <p:nvSpPr>
          <p:cNvPr id="53" name="Google Shape;53;p13"/>
          <p:cNvSpPr txBox="1">
            <a:spLocks noGrp="1"/>
          </p:cNvSpPr>
          <p:nvPr>
            <p:ph type="dt" idx="10"/>
          </p:nvPr>
        </p:nvSpPr>
        <p:spPr>
          <a:xfrm>
            <a:off x="822960" y="4844839"/>
            <a:ext cx="1854203"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2764639" y="4844839"/>
            <a:ext cx="3617103"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7425343" y="4844839"/>
            <a:ext cx="984019" cy="273844"/>
          </a:xfrm>
          <a:prstGeom prst="rect">
            <a:avLst/>
          </a:prstGeom>
          <a:noFill/>
          <a:ln>
            <a:noFill/>
          </a:ln>
        </p:spPr>
        <p:txBody>
          <a:bodyPr spcFirstLastPara="1" wrap="square" lIns="68575" tIns="34275" rIns="68575" bIns="34275" anchor="ctr" anchorCtr="0">
            <a:normAutofit/>
          </a:bodyPr>
          <a:lstStyle>
            <a:lvl1pPr marL="0" lvl="0" indent="0" algn="r">
              <a:spcBef>
                <a:spcPts val="0"/>
              </a:spcBef>
              <a:buNone/>
              <a:defRPr sz="1100"/>
            </a:lvl1pPr>
            <a:lvl2pPr marL="0" lvl="1" indent="0" algn="r">
              <a:spcBef>
                <a:spcPts val="0"/>
              </a:spcBef>
              <a:buNone/>
              <a:defRPr sz="1100"/>
            </a:lvl2pPr>
            <a:lvl3pPr marL="0" lvl="2" indent="0" algn="r">
              <a:spcBef>
                <a:spcPts val="0"/>
              </a:spcBef>
              <a:buNone/>
              <a:defRPr sz="1100"/>
            </a:lvl3pPr>
            <a:lvl4pPr marL="0" lvl="3" indent="0" algn="r">
              <a:spcBef>
                <a:spcPts val="0"/>
              </a:spcBef>
              <a:buNone/>
              <a:defRPr sz="1100"/>
            </a:lvl4pPr>
            <a:lvl5pPr marL="0" lvl="4" indent="0" algn="r">
              <a:spcBef>
                <a:spcPts val="0"/>
              </a:spcBef>
              <a:buNone/>
              <a:defRPr sz="1100"/>
            </a:lvl5pPr>
            <a:lvl6pPr marL="0" lvl="5" indent="0" algn="r">
              <a:spcBef>
                <a:spcPts val="0"/>
              </a:spcBef>
              <a:buNone/>
              <a:defRPr sz="1100"/>
            </a:lvl6pPr>
            <a:lvl7pPr marL="0" lvl="6" indent="0" algn="r">
              <a:spcBef>
                <a:spcPts val="0"/>
              </a:spcBef>
              <a:buNone/>
              <a:defRPr sz="1100"/>
            </a:lvl7pPr>
            <a:lvl8pPr marL="0" lvl="7" indent="0" algn="r">
              <a:spcBef>
                <a:spcPts val="0"/>
              </a:spcBef>
              <a:buNone/>
              <a:defRPr sz="1100"/>
            </a:lvl8pPr>
            <a:lvl9pPr marL="0" lvl="8" indent="0" algn="r">
              <a:spcBef>
                <a:spcPts val="0"/>
              </a:spcBef>
              <a:buNone/>
              <a:defRPr sz="1100"/>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
        <p:nvSpPr>
          <p:cNvPr id="69" name="Google Shape;69;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0" name="Google Shape;70;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1" name="Google Shape;71;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4" name="Google Shape;74;p1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5" name="Google Shape;75;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0" name="Google Shape;80;p18"/>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81" name="Google Shape;81;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2" name="Google Shape;82;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4"/>
        <p:cNvGrpSpPr/>
        <p:nvPr/>
      </p:nvGrpSpPr>
      <p:grpSpPr>
        <a:xfrm>
          <a:off x="0" y="0"/>
          <a:ext cx="0" cy="0"/>
          <a:chOff x="0" y="0"/>
          <a:chExt cx="0" cy="0"/>
        </a:xfrm>
      </p:grpSpPr>
      <p:sp>
        <p:nvSpPr>
          <p:cNvPr id="85" name="Google Shape;85;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6" name="Google Shape;86;p19"/>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9"/>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8" name="Google Shape;88;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0" name="Google Shape;90;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1"/>
        <p:cNvGrpSpPr/>
        <p:nvPr/>
      </p:nvGrpSpPr>
      <p:grpSpPr>
        <a:xfrm>
          <a:off x="0" y="0"/>
          <a:ext cx="0" cy="0"/>
          <a:chOff x="0" y="0"/>
          <a:chExt cx="0" cy="0"/>
        </a:xfrm>
      </p:grpSpPr>
      <p:sp>
        <p:nvSpPr>
          <p:cNvPr id="92" name="Google Shape;92;p20"/>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3" name="Google Shape;93;p20"/>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4" name="Google Shape;94;p20"/>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5" name="Google Shape;95;p20"/>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6" name="Google Shape;96;p20"/>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7" name="Google Shape;97;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9" name="Google Shape;99;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2" name="Google Shape;102;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3" name="Google Shape;103;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700"/>
              <a:buNone/>
              <a:defRPr sz="37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7" name="Google Shape;107;p22"/>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8" name="Google Shape;108;p22"/>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9" name="Google Shape;109;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0" name="Google Shape;110;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4" name="Google Shape;114;p23"/>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15" name="Google Shape;115;p23"/>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7" name="Google Shape;127;p25"/>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8" name="Google Shape;128;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9" name="Google Shape;129;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0" name="Google Shape;130;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500"/>
              <a:buFont typeface="Roboto"/>
              <a:buNone/>
              <a:defRPr sz="3500">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87350">
              <a:spcBef>
                <a:spcPts val="0"/>
              </a:spcBef>
              <a:spcAft>
                <a:spcPts val="0"/>
              </a:spcAft>
              <a:buSzPts val="2500"/>
              <a:buFont typeface="Roboto"/>
              <a:buChar char="●"/>
              <a:defRPr sz="2500">
                <a:latin typeface="Roboto"/>
                <a:ea typeface="Roboto"/>
                <a:cs typeface="Roboto"/>
                <a:sym typeface="Roboto"/>
              </a:defRPr>
            </a:lvl1pPr>
            <a:lvl2pPr marL="914400" lvl="1" indent="-361950">
              <a:spcBef>
                <a:spcPts val="0"/>
              </a:spcBef>
              <a:spcAft>
                <a:spcPts val="0"/>
              </a:spcAft>
              <a:buSzPts val="2100"/>
              <a:buFont typeface="Roboto"/>
              <a:buChar char="○"/>
              <a:defRPr sz="2100">
                <a:latin typeface="Roboto"/>
                <a:ea typeface="Roboto"/>
                <a:cs typeface="Roboto"/>
                <a:sym typeface="Roboto"/>
              </a:defRPr>
            </a:lvl2pPr>
            <a:lvl3pPr marL="1371600" lvl="2" indent="-361950">
              <a:spcBef>
                <a:spcPts val="0"/>
              </a:spcBef>
              <a:spcAft>
                <a:spcPts val="0"/>
              </a:spcAft>
              <a:buSzPts val="2100"/>
              <a:buFont typeface="Roboto"/>
              <a:buChar char="■"/>
              <a:defRPr sz="2100">
                <a:latin typeface="Roboto"/>
                <a:ea typeface="Roboto"/>
                <a:cs typeface="Roboto"/>
                <a:sym typeface="Roboto"/>
              </a:defRPr>
            </a:lvl3pPr>
            <a:lvl4pPr marL="1828800" lvl="3" indent="-361950">
              <a:spcBef>
                <a:spcPts val="0"/>
              </a:spcBef>
              <a:spcAft>
                <a:spcPts val="0"/>
              </a:spcAft>
              <a:buSzPts val="2100"/>
              <a:buFont typeface="Roboto"/>
              <a:buChar char="●"/>
              <a:defRPr sz="2100">
                <a:latin typeface="Roboto"/>
                <a:ea typeface="Roboto"/>
                <a:cs typeface="Roboto"/>
                <a:sym typeface="Roboto"/>
              </a:defRPr>
            </a:lvl4pPr>
            <a:lvl5pPr marL="2286000" lvl="4" indent="-361950">
              <a:spcBef>
                <a:spcPts val="0"/>
              </a:spcBef>
              <a:spcAft>
                <a:spcPts val="0"/>
              </a:spcAft>
              <a:buSzPts val="2100"/>
              <a:buFont typeface="Roboto"/>
              <a:buChar char="○"/>
              <a:defRPr sz="2100">
                <a:latin typeface="Roboto"/>
                <a:ea typeface="Roboto"/>
                <a:cs typeface="Roboto"/>
                <a:sym typeface="Roboto"/>
              </a:defRPr>
            </a:lvl5pPr>
            <a:lvl6pPr marL="2743200" lvl="5" indent="-361950">
              <a:spcBef>
                <a:spcPts val="0"/>
              </a:spcBef>
              <a:spcAft>
                <a:spcPts val="0"/>
              </a:spcAft>
              <a:buSzPts val="2100"/>
              <a:buFont typeface="Roboto"/>
              <a:buChar char="■"/>
              <a:defRPr sz="2100">
                <a:latin typeface="Roboto"/>
                <a:ea typeface="Roboto"/>
                <a:cs typeface="Roboto"/>
                <a:sym typeface="Roboto"/>
              </a:defRPr>
            </a:lvl6pPr>
            <a:lvl7pPr marL="3200400" lvl="6" indent="-361950">
              <a:spcBef>
                <a:spcPts val="0"/>
              </a:spcBef>
              <a:spcAft>
                <a:spcPts val="0"/>
              </a:spcAft>
              <a:buSzPts val="2100"/>
              <a:buFont typeface="Roboto"/>
              <a:buChar char="●"/>
              <a:defRPr sz="2100">
                <a:latin typeface="Roboto"/>
                <a:ea typeface="Roboto"/>
                <a:cs typeface="Roboto"/>
                <a:sym typeface="Roboto"/>
              </a:defRPr>
            </a:lvl7pPr>
            <a:lvl8pPr marL="3657600" lvl="7" indent="-361950">
              <a:spcBef>
                <a:spcPts val="0"/>
              </a:spcBef>
              <a:spcAft>
                <a:spcPts val="0"/>
              </a:spcAft>
              <a:buSzPts val="2100"/>
              <a:buFont typeface="Roboto"/>
              <a:buChar char="○"/>
              <a:defRPr sz="2100">
                <a:latin typeface="Roboto"/>
                <a:ea typeface="Roboto"/>
                <a:cs typeface="Roboto"/>
                <a:sym typeface="Roboto"/>
              </a:defRPr>
            </a:lvl8pPr>
            <a:lvl9pPr marL="4114800" lvl="8" indent="-361950">
              <a:spcBef>
                <a:spcPts val="0"/>
              </a:spcBef>
              <a:spcAft>
                <a:spcPts val="0"/>
              </a:spcAft>
              <a:buSzPts val="2100"/>
              <a:buFont typeface="Roboto"/>
              <a:buChar char="■"/>
              <a:defRPr sz="2100">
                <a:latin typeface="Roboto"/>
                <a:ea typeface="Roboto"/>
                <a:cs typeface="Roboto"/>
                <a:sym typeface="Roboto"/>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9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9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900"/>
              <a:buNone/>
              <a:defRPr sz="29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8" name="Google Shape;58;p14"/>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9.jpg"/></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8" Type="http://schemas.openxmlformats.org/officeDocument/2006/relationships/hyperlink" Target="http://mail.openjdk.java.net/pipermail/lambda-libs-spec-experts/2012-November/000412.html" TargetMode="External"/><Relationship Id="rId3" Type="http://schemas.openxmlformats.org/officeDocument/2006/relationships/hyperlink" Target="https://developer.ibm.com/articles/j-java-streams-3-brian-goetz/" TargetMode="External"/><Relationship Id="rId7" Type="http://schemas.openxmlformats.org/officeDocument/2006/relationships/hyperlink" Target="https://stackoverflow.com/questions/28459498/why-are-java-streams-once-off#:~:text=Unlike%20C%23's%20IEnumerable,the%20stream%2C%20rendering%20it%20unusable" TargetMode="External"/><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hyperlink" Target="https://stackoverflow.com/questions/21219667/stream-and-lazy-evaluation" TargetMode="External"/><Relationship Id="rId5" Type="http://schemas.openxmlformats.org/officeDocument/2006/relationships/hyperlink" Target="https://docs.oracle.com/javase/tutorial/collections/streams/parallelism.html" TargetMode="External"/><Relationship Id="rId10" Type="http://schemas.openxmlformats.org/officeDocument/2006/relationships/image" Target="../media/image83.png"/><Relationship Id="rId4" Type="http://schemas.openxmlformats.org/officeDocument/2006/relationships/hyperlink" Target="https://docs.oracle.com/javase/8/docs/api/java/util/stream/package-summary.html" TargetMode="External"/><Relationship Id="rId9" Type="http://schemas.openxmlformats.org/officeDocument/2006/relationships/hyperlink" Target="https://medium0.com/swlh/the-unfairly-unknown-forkjoinpool-c262777def6a"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262626"/>
              </a:buClr>
              <a:buSzPts val="6000"/>
              <a:buFont typeface="Calibri"/>
              <a:buNone/>
            </a:pPr>
            <a:r>
              <a:rPr lang="vi" sz="3150"/>
              <a:t>Content</a:t>
            </a:r>
            <a:endParaRPr sz="3150"/>
          </a:p>
        </p:txBody>
      </p:sp>
      <p:sp>
        <p:nvSpPr>
          <p:cNvPr id="136" name="Google Shape;136;p26"/>
          <p:cNvSpPr txBox="1">
            <a:spLocks noGrp="1"/>
          </p:cNvSpPr>
          <p:nvPr>
            <p:ph type="body" idx="1"/>
          </p:nvPr>
        </p:nvSpPr>
        <p:spPr>
          <a:xfrm>
            <a:off x="311700" y="1152475"/>
            <a:ext cx="8520600" cy="3416400"/>
          </a:xfrm>
          <a:prstGeom prst="rect">
            <a:avLst/>
          </a:prstGeom>
          <a:noFill/>
          <a:ln>
            <a:noFill/>
          </a:ln>
        </p:spPr>
        <p:txBody>
          <a:bodyPr spcFirstLastPara="1" wrap="square" lIns="68575" tIns="34275" rIns="68575" bIns="34275" anchor="t" anchorCtr="0">
            <a:normAutofit/>
          </a:bodyPr>
          <a:lstStyle/>
          <a:p>
            <a:pPr marL="342900" lvl="0" indent="-323850" algn="l" rtl="0">
              <a:lnSpc>
                <a:spcPct val="90000"/>
              </a:lnSpc>
              <a:spcBef>
                <a:spcPts val="0"/>
              </a:spcBef>
              <a:spcAft>
                <a:spcPts val="0"/>
              </a:spcAft>
              <a:buSzPts val="1500"/>
              <a:buAutoNum type="arabicPeriod"/>
            </a:pPr>
            <a:r>
              <a:rPr lang="vi" sz="1500"/>
              <a:t>GENERIC</a:t>
            </a:r>
            <a:endParaRPr sz="1500"/>
          </a:p>
          <a:p>
            <a:pPr marL="342900" lvl="0" indent="-323850" algn="l" rtl="0">
              <a:lnSpc>
                <a:spcPct val="90000"/>
              </a:lnSpc>
              <a:spcBef>
                <a:spcPts val="1100"/>
              </a:spcBef>
              <a:spcAft>
                <a:spcPts val="0"/>
              </a:spcAft>
              <a:buSzPts val="1500"/>
              <a:buAutoNum type="arabicPeriod"/>
            </a:pPr>
            <a:r>
              <a:rPr lang="vi" sz="1500"/>
              <a:t>ANONYMOUS CLASS</a:t>
            </a:r>
            <a:endParaRPr sz="1500"/>
          </a:p>
          <a:p>
            <a:pPr marL="342900" lvl="0" indent="-323850" algn="l" rtl="0">
              <a:lnSpc>
                <a:spcPct val="90000"/>
              </a:lnSpc>
              <a:spcBef>
                <a:spcPts val="1100"/>
              </a:spcBef>
              <a:spcAft>
                <a:spcPts val="0"/>
              </a:spcAft>
              <a:buSzPts val="1500"/>
              <a:buAutoNum type="arabicPeriod"/>
            </a:pPr>
            <a:r>
              <a:rPr lang="vi" sz="1500"/>
              <a:t>LAMBDA EXPRESSION</a:t>
            </a:r>
            <a:endParaRPr sz="1500"/>
          </a:p>
          <a:p>
            <a:pPr marL="342900" lvl="0" indent="-323850" algn="l" rtl="0">
              <a:lnSpc>
                <a:spcPct val="90000"/>
              </a:lnSpc>
              <a:spcBef>
                <a:spcPts val="1100"/>
              </a:spcBef>
              <a:spcAft>
                <a:spcPts val="0"/>
              </a:spcAft>
              <a:buSzPts val="1500"/>
              <a:buAutoNum type="arabicPeriod"/>
            </a:pPr>
            <a:r>
              <a:rPr lang="vi" sz="1500"/>
              <a:t>FUNCTIONAL INTERFACE</a:t>
            </a:r>
            <a:endParaRPr sz="1500"/>
          </a:p>
          <a:p>
            <a:pPr marL="342900" lvl="0" indent="-323850" algn="l" rtl="0">
              <a:lnSpc>
                <a:spcPct val="90000"/>
              </a:lnSpc>
              <a:spcBef>
                <a:spcPts val="1100"/>
              </a:spcBef>
              <a:spcAft>
                <a:spcPts val="0"/>
              </a:spcAft>
              <a:buSzPts val="1500"/>
              <a:buAutoNum type="arabicPeriod"/>
            </a:pPr>
            <a:r>
              <a:rPr lang="vi" sz="1500"/>
              <a:t>JAVA STREAM</a:t>
            </a:r>
            <a:endParaRPr sz="1500"/>
          </a:p>
        </p:txBody>
      </p:sp>
      <p:sp>
        <p:nvSpPr>
          <p:cNvPr id="137" name="Google Shape;137;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5"/>
          <p:cNvSpPr txBox="1"/>
          <p:nvPr/>
        </p:nvSpPr>
        <p:spPr>
          <a:xfrm>
            <a:off x="324197" y="224444"/>
            <a:ext cx="4750723"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2700" b="1">
                <a:solidFill>
                  <a:schemeClr val="dk1"/>
                </a:solidFill>
                <a:latin typeface="Calibri"/>
                <a:ea typeface="Calibri"/>
                <a:cs typeface="Calibri"/>
                <a:sym typeface="Calibri"/>
              </a:rPr>
              <a:t>GENERIC</a:t>
            </a:r>
            <a:endParaRPr sz="1100"/>
          </a:p>
        </p:txBody>
      </p:sp>
      <p:sp>
        <p:nvSpPr>
          <p:cNvPr id="209" name="Google Shape;209;p35"/>
          <p:cNvSpPr txBox="1"/>
          <p:nvPr/>
        </p:nvSpPr>
        <p:spPr>
          <a:xfrm>
            <a:off x="324197" y="847897"/>
            <a:ext cx="8017625"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1800">
                <a:solidFill>
                  <a:schemeClr val="dk1"/>
                </a:solidFill>
                <a:latin typeface="Calibri"/>
                <a:ea typeface="Calibri"/>
                <a:cs typeface="Calibri"/>
                <a:sym typeface="Calibri"/>
              </a:rPr>
              <a:t>Extend Wildcard</a:t>
            </a:r>
            <a:endParaRPr sz="1100"/>
          </a:p>
        </p:txBody>
      </p:sp>
      <p:sp>
        <p:nvSpPr>
          <p:cNvPr id="210" name="Google Shape;210;p35"/>
          <p:cNvSpPr txBox="1"/>
          <p:nvPr/>
        </p:nvSpPr>
        <p:spPr>
          <a:xfrm>
            <a:off x="360075" y="1332850"/>
            <a:ext cx="8186400" cy="394800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dk1"/>
              </a:buClr>
              <a:buSzPts val="1400"/>
              <a:buFont typeface="Calibri"/>
              <a:buChar char="-"/>
            </a:pPr>
            <a:r>
              <a:rPr lang="vi" sz="1400">
                <a:solidFill>
                  <a:schemeClr val="dk1"/>
                </a:solidFill>
                <a:latin typeface="Calibri"/>
                <a:ea typeface="Calibri"/>
                <a:cs typeface="Calibri"/>
                <a:sym typeface="Calibri"/>
              </a:rPr>
              <a:t>Có dạng  &lt; ? extend</a:t>
            </a:r>
            <a:r>
              <a:rPr lang="vi">
                <a:solidFill>
                  <a:schemeClr val="dk1"/>
                </a:solidFill>
                <a:latin typeface="Calibri"/>
                <a:ea typeface="Calibri"/>
                <a:cs typeface="Calibri"/>
                <a:sym typeface="Calibri"/>
              </a:rPr>
              <a:t>s</a:t>
            </a:r>
            <a:r>
              <a:rPr lang="vi" sz="1400">
                <a:solidFill>
                  <a:schemeClr val="dk1"/>
                </a:solidFill>
                <a:latin typeface="Calibri"/>
                <a:ea typeface="Calibri"/>
                <a:cs typeface="Calibri"/>
                <a:sym typeface="Calibri"/>
              </a:rPr>
              <a:t> T &gt;</a:t>
            </a:r>
            <a:r>
              <a:rPr lang="vi">
                <a:solidFill>
                  <a:schemeClr val="dk1"/>
                </a:solidFill>
                <a:latin typeface="Calibri"/>
                <a:ea typeface="Calibri"/>
                <a:cs typeface="Calibri"/>
                <a:sym typeface="Calibri"/>
              </a:rPr>
              <a:t>, chấp nhận bất kỳ đối tượng nào miễn là đối tượng này kế thừa từ T hoặc là đối tượng của T.</a:t>
            </a:r>
            <a:endParaRPr sz="1100"/>
          </a:p>
          <a:p>
            <a:pPr marL="215900" marR="0" lvl="0" indent="-12700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15900" marR="0" lvl="0" indent="-215900" algn="l" rtl="0">
              <a:spcBef>
                <a:spcPts val="0"/>
              </a:spcBef>
              <a:spcAft>
                <a:spcPts val="0"/>
              </a:spcAft>
              <a:buClr>
                <a:srgbClr val="333333"/>
              </a:buClr>
              <a:buSzPts val="1400"/>
              <a:buFont typeface="Arial"/>
              <a:buChar char="-"/>
            </a:pPr>
            <a:r>
              <a:rPr lang="vi" sz="1400">
                <a:solidFill>
                  <a:srgbClr val="333333"/>
                </a:solidFill>
                <a:latin typeface="Arial"/>
                <a:ea typeface="Arial"/>
                <a:cs typeface="Arial"/>
                <a:sym typeface="Arial"/>
              </a:rPr>
              <a:t>Một quy tắc quan trọng cần ghi nhớ về extend wildcard là chúng ta sẽ không thể thêm các phần tử ( trừ null vì null tham chiếu đến mọi kiểu ) vào Collection được khai báo với extend wildcards.</a:t>
            </a:r>
            <a:endParaRPr sz="1100"/>
          </a:p>
          <a:p>
            <a:pPr marL="215900" marR="0" lvl="0" indent="-127000" algn="l" rtl="0">
              <a:spcBef>
                <a:spcPts val="0"/>
              </a:spcBef>
              <a:spcAft>
                <a:spcPts val="0"/>
              </a:spcAft>
              <a:buClr>
                <a:schemeClr val="dk1"/>
              </a:buClr>
              <a:buSzPts val="1400"/>
              <a:buFont typeface="Calibri"/>
              <a:buNone/>
            </a:pPr>
            <a:endParaRPr sz="1400">
              <a:solidFill>
                <a:srgbClr val="333333"/>
              </a:solidFill>
              <a:latin typeface="Arial"/>
              <a:ea typeface="Arial"/>
              <a:cs typeface="Arial"/>
              <a:sym typeface="Arial"/>
            </a:endParaRPr>
          </a:p>
          <a:p>
            <a:pPr marL="215900" marR="0" lvl="0" indent="-127000" algn="l" rtl="0">
              <a:spcBef>
                <a:spcPts val="0"/>
              </a:spcBef>
              <a:spcAft>
                <a:spcPts val="0"/>
              </a:spcAft>
              <a:buClr>
                <a:schemeClr val="dk1"/>
              </a:buClr>
              <a:buSzPts val="1400"/>
              <a:buFont typeface="Calibri"/>
              <a:buNone/>
            </a:pPr>
            <a:endParaRPr sz="1400">
              <a:solidFill>
                <a:srgbClr val="333333"/>
              </a:solidFill>
              <a:latin typeface="Arial"/>
              <a:ea typeface="Arial"/>
              <a:cs typeface="Arial"/>
              <a:sym typeface="Arial"/>
            </a:endParaRPr>
          </a:p>
          <a:p>
            <a:pPr marL="215900" marR="0" lvl="0" indent="-127000" algn="l" rtl="0">
              <a:spcBef>
                <a:spcPts val="0"/>
              </a:spcBef>
              <a:spcAft>
                <a:spcPts val="0"/>
              </a:spcAft>
              <a:buClr>
                <a:schemeClr val="dk1"/>
              </a:buClr>
              <a:buSzPts val="1400"/>
              <a:buFont typeface="Calibri"/>
              <a:buNone/>
            </a:pPr>
            <a:endParaRPr sz="1400">
              <a:solidFill>
                <a:srgbClr val="333333"/>
              </a:solidFill>
              <a:latin typeface="Arial"/>
              <a:ea typeface="Arial"/>
              <a:cs typeface="Arial"/>
              <a:sym typeface="Arial"/>
            </a:endParaRPr>
          </a:p>
          <a:p>
            <a:pPr marL="215900" marR="0" lvl="0" indent="-127000" algn="l" rtl="0">
              <a:spcBef>
                <a:spcPts val="0"/>
              </a:spcBef>
              <a:spcAft>
                <a:spcPts val="0"/>
              </a:spcAft>
              <a:buClr>
                <a:schemeClr val="dk1"/>
              </a:buClr>
              <a:buSzPts val="1400"/>
              <a:buFont typeface="Calibri"/>
              <a:buNone/>
            </a:pPr>
            <a:endParaRPr sz="1400">
              <a:solidFill>
                <a:srgbClr val="333333"/>
              </a:solidFill>
              <a:latin typeface="Arial"/>
              <a:ea typeface="Arial"/>
              <a:cs typeface="Arial"/>
              <a:sym typeface="Arial"/>
            </a:endParaRPr>
          </a:p>
          <a:p>
            <a:pPr marL="0" marR="0" lvl="0" indent="0" algn="l" rtl="0">
              <a:spcBef>
                <a:spcPts val="0"/>
              </a:spcBef>
              <a:spcAft>
                <a:spcPts val="0"/>
              </a:spcAft>
              <a:buNone/>
            </a:pPr>
            <a:endParaRPr sz="1400">
              <a:solidFill>
                <a:srgbClr val="333333"/>
              </a:solidFill>
              <a:latin typeface="Arial"/>
              <a:ea typeface="Arial"/>
              <a:cs typeface="Arial"/>
              <a:sym typeface="Arial"/>
            </a:endParaRPr>
          </a:p>
          <a:p>
            <a:pPr marL="215900" marR="0" lvl="0" indent="-127000" algn="l" rtl="0">
              <a:spcBef>
                <a:spcPts val="0"/>
              </a:spcBef>
              <a:spcAft>
                <a:spcPts val="0"/>
              </a:spcAft>
              <a:buClr>
                <a:schemeClr val="dk1"/>
              </a:buClr>
              <a:buSzPts val="1400"/>
              <a:buFont typeface="Calibri"/>
              <a:buNone/>
            </a:pPr>
            <a:endParaRPr sz="1400">
              <a:solidFill>
                <a:srgbClr val="333333"/>
              </a:solidFill>
              <a:latin typeface="Arial"/>
              <a:ea typeface="Arial"/>
              <a:cs typeface="Arial"/>
              <a:sym typeface="Arial"/>
            </a:endParaRPr>
          </a:p>
          <a:p>
            <a:pPr marL="215900" marR="0" lvl="0" indent="-215900" algn="l" rtl="0">
              <a:spcBef>
                <a:spcPts val="0"/>
              </a:spcBef>
              <a:spcAft>
                <a:spcPts val="0"/>
              </a:spcAft>
              <a:buClr>
                <a:srgbClr val="333333"/>
              </a:buClr>
              <a:buSzPts val="1400"/>
              <a:buFont typeface="Arial"/>
              <a:buChar char="-"/>
            </a:pPr>
            <a:r>
              <a:rPr lang="vi" sz="1400">
                <a:solidFill>
                  <a:srgbClr val="333333"/>
                </a:solidFill>
                <a:latin typeface="Arial"/>
                <a:ea typeface="Arial"/>
                <a:cs typeface="Arial"/>
                <a:sym typeface="Arial"/>
              </a:rPr>
              <a:t>Từ khóa extend ở đây sẽ đại diện cho cả sub-class, sub-interface và interface implementations .</a:t>
            </a:r>
            <a:endParaRPr sz="1100"/>
          </a:p>
          <a:p>
            <a:pPr marL="215900" marR="0" lvl="0" indent="-127000" algn="l" rtl="0">
              <a:spcBef>
                <a:spcPts val="0"/>
              </a:spcBef>
              <a:spcAft>
                <a:spcPts val="0"/>
              </a:spcAft>
              <a:buClr>
                <a:schemeClr val="dk1"/>
              </a:buClr>
              <a:buSzPts val="1400"/>
              <a:buFont typeface="Calibri"/>
              <a:buNone/>
            </a:pPr>
            <a:endParaRPr sz="1400">
              <a:solidFill>
                <a:srgbClr val="333333"/>
              </a:solidFill>
              <a:latin typeface="Arial"/>
              <a:ea typeface="Arial"/>
              <a:cs typeface="Arial"/>
              <a:sym typeface="Arial"/>
            </a:endParaRPr>
          </a:p>
          <a:p>
            <a:pPr marL="0" marR="0" lvl="0" indent="0" algn="l" rtl="0">
              <a:spcBef>
                <a:spcPts val="0"/>
              </a:spcBef>
              <a:spcAft>
                <a:spcPts val="0"/>
              </a:spcAft>
              <a:buNone/>
            </a:pPr>
            <a:r>
              <a:rPr lang="vi" sz="1400">
                <a:solidFill>
                  <a:srgbClr val="333333"/>
                </a:solidFill>
                <a:latin typeface="Arial"/>
                <a:ea typeface="Arial"/>
                <a:cs typeface="Arial"/>
                <a:sym typeface="Arial"/>
              </a:rPr>
              <a:t>🡺 Sử dụng extend wildcard khi bạn muốn get giá trị từ một collection và không add giá trị vào đó.</a:t>
            </a:r>
            <a:endParaRPr sz="1400">
              <a:solidFill>
                <a:schemeClr val="dk1"/>
              </a:solidFill>
              <a:latin typeface="Calibri"/>
              <a:ea typeface="Calibri"/>
              <a:cs typeface="Calibri"/>
              <a:sym typeface="Calibri"/>
            </a:endParaRPr>
          </a:p>
          <a:p>
            <a:pPr marL="215900" marR="0" lvl="0" indent="-12700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15900" marR="0" lvl="0" indent="-12700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p:txBody>
      </p:sp>
      <p:pic>
        <p:nvPicPr>
          <p:cNvPr id="211" name="Google Shape;211;p35"/>
          <p:cNvPicPr preferRelativeResize="0"/>
          <p:nvPr/>
        </p:nvPicPr>
        <p:blipFill rotWithShape="1">
          <a:blip r:embed="rId3">
            <a:alphaModFix/>
          </a:blip>
          <a:srcRect/>
          <a:stretch/>
        </p:blipFill>
        <p:spPr>
          <a:xfrm>
            <a:off x="554877" y="2821625"/>
            <a:ext cx="4017127" cy="894510"/>
          </a:xfrm>
          <a:prstGeom prst="rect">
            <a:avLst/>
          </a:prstGeom>
          <a:noFill/>
          <a:ln>
            <a:noFill/>
          </a:ln>
        </p:spPr>
      </p:pic>
      <p:sp>
        <p:nvSpPr>
          <p:cNvPr id="212" name="Google Shape;212;p3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vi"/>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6"/>
          <p:cNvSpPr txBox="1"/>
          <p:nvPr/>
        </p:nvSpPr>
        <p:spPr>
          <a:xfrm>
            <a:off x="324197" y="224444"/>
            <a:ext cx="4750723"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2700" b="1">
                <a:solidFill>
                  <a:schemeClr val="dk1"/>
                </a:solidFill>
                <a:latin typeface="Calibri"/>
                <a:ea typeface="Calibri"/>
                <a:cs typeface="Calibri"/>
                <a:sym typeface="Calibri"/>
              </a:rPr>
              <a:t>GENERIC</a:t>
            </a:r>
            <a:endParaRPr sz="1100"/>
          </a:p>
        </p:txBody>
      </p:sp>
      <p:sp>
        <p:nvSpPr>
          <p:cNvPr id="218" name="Google Shape;218;p36"/>
          <p:cNvSpPr txBox="1"/>
          <p:nvPr/>
        </p:nvSpPr>
        <p:spPr>
          <a:xfrm>
            <a:off x="324197" y="847897"/>
            <a:ext cx="8017625"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1800">
                <a:solidFill>
                  <a:schemeClr val="dk1"/>
                </a:solidFill>
                <a:latin typeface="Calibri"/>
                <a:ea typeface="Calibri"/>
                <a:cs typeface="Calibri"/>
                <a:sym typeface="Calibri"/>
              </a:rPr>
              <a:t>Super Wildcard</a:t>
            </a:r>
            <a:endParaRPr sz="1100"/>
          </a:p>
        </p:txBody>
      </p:sp>
      <p:sp>
        <p:nvSpPr>
          <p:cNvPr id="219" name="Google Shape;219;p36"/>
          <p:cNvSpPr txBox="1"/>
          <p:nvPr/>
        </p:nvSpPr>
        <p:spPr>
          <a:xfrm>
            <a:off x="324197" y="1318071"/>
            <a:ext cx="7641000" cy="276990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dk1"/>
              </a:buClr>
              <a:buSzPts val="1400"/>
              <a:buFont typeface="Calibri"/>
              <a:buChar char="-"/>
            </a:pPr>
            <a:r>
              <a:rPr lang="vi" sz="1400">
                <a:solidFill>
                  <a:schemeClr val="dk1"/>
                </a:solidFill>
                <a:latin typeface="Calibri"/>
                <a:ea typeface="Calibri"/>
                <a:cs typeface="Calibri"/>
                <a:sym typeface="Calibri"/>
              </a:rPr>
              <a:t>Có dạng  &lt; ? super T &gt;</a:t>
            </a:r>
            <a:endParaRPr sz="1100"/>
          </a:p>
          <a:p>
            <a:pPr marL="215900" marR="0" lvl="0" indent="-12700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Calibri"/>
              <a:buChar char="-"/>
            </a:pPr>
            <a:r>
              <a:rPr lang="vi" sz="1400">
                <a:solidFill>
                  <a:schemeClr val="dk1"/>
                </a:solidFill>
                <a:latin typeface="Calibri"/>
                <a:ea typeface="Calibri"/>
                <a:cs typeface="Calibri"/>
                <a:sym typeface="Calibri"/>
              </a:rPr>
              <a:t>Cho phép truyền vào type parameter là T hoặc  super-type của nó.</a:t>
            </a:r>
            <a:endParaRPr sz="1100"/>
          </a:p>
          <a:p>
            <a:pPr marL="215900" marR="0" lvl="0" indent="-12700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a:p>
            <a:pPr marL="215900" marR="0" lvl="0" indent="-215900" algn="l" rtl="0">
              <a:spcBef>
                <a:spcPts val="0"/>
              </a:spcBef>
              <a:spcAft>
                <a:spcPts val="0"/>
              </a:spcAft>
              <a:buClr>
                <a:srgbClr val="333333"/>
              </a:buClr>
              <a:buSzPts val="1400"/>
              <a:buFont typeface="Arial"/>
              <a:buChar char="-"/>
            </a:pPr>
            <a:r>
              <a:rPr lang="vi" sz="1400">
                <a:solidFill>
                  <a:srgbClr val="333333"/>
                </a:solidFill>
                <a:latin typeface="Arial"/>
                <a:ea typeface="Arial"/>
                <a:cs typeface="Arial"/>
                <a:sym typeface="Arial"/>
              </a:rPr>
              <a:t>Chúng ta có thể add element vào collection, tuy nhiên nó phải có kiểu là T.</a:t>
            </a:r>
            <a:endParaRPr sz="1400">
              <a:solidFill>
                <a:srgbClr val="333333"/>
              </a:solidFill>
              <a:latin typeface="Arial"/>
              <a:ea typeface="Arial"/>
              <a:cs typeface="Arial"/>
              <a:sym typeface="Arial"/>
            </a:endParaRPr>
          </a:p>
          <a:p>
            <a:pPr marL="0" marR="0" lvl="0" indent="0" algn="l" rtl="0">
              <a:spcBef>
                <a:spcPts val="0"/>
              </a:spcBef>
              <a:spcAft>
                <a:spcPts val="0"/>
              </a:spcAft>
              <a:buNone/>
            </a:pPr>
            <a:r>
              <a:rPr lang="vi" sz="1400">
                <a:solidFill>
                  <a:srgbClr val="333333"/>
                </a:solidFill>
                <a:latin typeface="Arial"/>
                <a:ea typeface="Arial"/>
                <a:cs typeface="Arial"/>
                <a:sym typeface="Arial"/>
              </a:rPr>
              <a:t>.</a:t>
            </a:r>
            <a:endParaRPr sz="1100"/>
          </a:p>
          <a:p>
            <a:pPr marL="215900" marR="0" lvl="0" indent="-127000" algn="l" rtl="0">
              <a:spcBef>
                <a:spcPts val="0"/>
              </a:spcBef>
              <a:spcAft>
                <a:spcPts val="0"/>
              </a:spcAft>
              <a:buClr>
                <a:schemeClr val="dk1"/>
              </a:buClr>
              <a:buSzPts val="1400"/>
              <a:buFont typeface="Calibri"/>
              <a:buNone/>
            </a:pPr>
            <a:endParaRPr sz="1400">
              <a:solidFill>
                <a:srgbClr val="333333"/>
              </a:solidFill>
              <a:latin typeface="Arial"/>
              <a:ea typeface="Arial"/>
              <a:cs typeface="Arial"/>
              <a:sym typeface="Arial"/>
            </a:endParaRPr>
          </a:p>
          <a:p>
            <a:pPr marL="0" marR="0" lvl="0" indent="0" algn="l" rtl="0">
              <a:spcBef>
                <a:spcPts val="0"/>
              </a:spcBef>
              <a:spcAft>
                <a:spcPts val="0"/>
              </a:spcAft>
              <a:buNone/>
            </a:pPr>
            <a:r>
              <a:rPr lang="vi" sz="1400">
                <a:solidFill>
                  <a:srgbClr val="333333"/>
                </a:solidFill>
                <a:latin typeface="Arial"/>
                <a:ea typeface="Arial"/>
                <a:cs typeface="Arial"/>
                <a:sym typeface="Arial"/>
              </a:rPr>
              <a:t>🡺 Sử dụng super wildcard khi bạn chỉ muốn add element vào và không get bất kì 1 phần tử nào trong đó.</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vi" sz="1400">
                <a:solidFill>
                  <a:schemeClr val="dk1"/>
                </a:solidFill>
                <a:latin typeface="Calibri"/>
                <a:ea typeface="Calibri"/>
                <a:cs typeface="Calibri"/>
                <a:sym typeface="Calibri"/>
              </a:rPr>
              <a:t>🡺 Không sử dụng extend wildcard hoặc super wildcard trong TH vừa add vừa get element.</a:t>
            </a:r>
            <a:endParaRPr sz="1400">
              <a:solidFill>
                <a:schemeClr val="dk1"/>
              </a:solidFill>
              <a:latin typeface="Calibri"/>
              <a:ea typeface="Calibri"/>
              <a:cs typeface="Calibri"/>
              <a:sym typeface="Calibri"/>
            </a:endParaRPr>
          </a:p>
          <a:p>
            <a:pPr marL="215900" marR="0" lvl="0" indent="-12700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p:txBody>
      </p:sp>
      <p:sp>
        <p:nvSpPr>
          <p:cNvPr id="220" name="Google Shape;220;p3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vi"/>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7"/>
          <p:cNvSpPr txBox="1"/>
          <p:nvPr/>
        </p:nvSpPr>
        <p:spPr>
          <a:xfrm>
            <a:off x="324197" y="224444"/>
            <a:ext cx="4750723"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2700" b="1">
                <a:solidFill>
                  <a:schemeClr val="dk1"/>
                </a:solidFill>
                <a:latin typeface="Calibri"/>
                <a:ea typeface="Calibri"/>
                <a:cs typeface="Calibri"/>
                <a:sym typeface="Calibri"/>
              </a:rPr>
              <a:t>GENERIC</a:t>
            </a:r>
            <a:endParaRPr sz="1100"/>
          </a:p>
        </p:txBody>
      </p:sp>
      <p:sp>
        <p:nvSpPr>
          <p:cNvPr id="226" name="Google Shape;226;p37"/>
          <p:cNvSpPr txBox="1"/>
          <p:nvPr/>
        </p:nvSpPr>
        <p:spPr>
          <a:xfrm>
            <a:off x="324197" y="847897"/>
            <a:ext cx="8017625"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1800">
                <a:solidFill>
                  <a:schemeClr val="dk1"/>
                </a:solidFill>
                <a:latin typeface="Calibri"/>
                <a:ea typeface="Calibri"/>
                <a:cs typeface="Calibri"/>
                <a:sym typeface="Calibri"/>
              </a:rPr>
              <a:t>UnBounded Wildcard</a:t>
            </a:r>
            <a:endParaRPr sz="1100"/>
          </a:p>
        </p:txBody>
      </p:sp>
      <p:sp>
        <p:nvSpPr>
          <p:cNvPr id="227" name="Google Shape;227;p37"/>
          <p:cNvSpPr txBox="1"/>
          <p:nvPr/>
        </p:nvSpPr>
        <p:spPr>
          <a:xfrm>
            <a:off x="324197" y="1318071"/>
            <a:ext cx="7640933" cy="1315744"/>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dk1"/>
              </a:buClr>
              <a:buSzPts val="1400"/>
              <a:buFont typeface="Calibri"/>
              <a:buChar char="-"/>
            </a:pPr>
            <a:r>
              <a:rPr lang="vi" sz="1400">
                <a:solidFill>
                  <a:schemeClr val="dk1"/>
                </a:solidFill>
                <a:latin typeface="Calibri"/>
                <a:ea typeface="Calibri"/>
                <a:cs typeface="Calibri"/>
                <a:sym typeface="Calibri"/>
              </a:rPr>
              <a:t>Trong TH chúng ta muốn có một generic hoạt động với mọi type-parameter. Lúc này unbounded sẽ được sử dụng, nó giống như chúng ta dùng &lt; ? extend Object &gt;</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vi" sz="1400">
                <a:solidFill>
                  <a:schemeClr val="dk1"/>
                </a:solidFill>
                <a:latin typeface="Calibri"/>
                <a:ea typeface="Calibri"/>
                <a:cs typeface="Calibri"/>
                <a:sym typeface="Calibri"/>
              </a:rPr>
              <a:t> </a:t>
            </a:r>
            <a:endParaRPr sz="1100"/>
          </a:p>
        </p:txBody>
      </p:sp>
      <p:pic>
        <p:nvPicPr>
          <p:cNvPr id="228" name="Google Shape;228;p37"/>
          <p:cNvPicPr preferRelativeResize="0"/>
          <p:nvPr/>
        </p:nvPicPr>
        <p:blipFill rotWithShape="1">
          <a:blip r:embed="rId3">
            <a:alphaModFix/>
          </a:blip>
          <a:srcRect/>
          <a:stretch/>
        </p:blipFill>
        <p:spPr>
          <a:xfrm>
            <a:off x="443223" y="1975943"/>
            <a:ext cx="5301594" cy="1468352"/>
          </a:xfrm>
          <a:prstGeom prst="rect">
            <a:avLst/>
          </a:prstGeom>
          <a:noFill/>
          <a:ln>
            <a:noFill/>
          </a:ln>
        </p:spPr>
      </p:pic>
      <p:sp>
        <p:nvSpPr>
          <p:cNvPr id="229" name="Google Shape;229;p3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vi"/>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8"/>
          <p:cNvSpPr txBox="1"/>
          <p:nvPr/>
        </p:nvSpPr>
        <p:spPr>
          <a:xfrm>
            <a:off x="324197" y="224444"/>
            <a:ext cx="4750723"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2700" b="1">
                <a:solidFill>
                  <a:schemeClr val="dk1"/>
                </a:solidFill>
                <a:latin typeface="Calibri"/>
                <a:ea typeface="Calibri"/>
                <a:cs typeface="Calibri"/>
                <a:sym typeface="Calibri"/>
              </a:rPr>
              <a:t>GENERIC</a:t>
            </a:r>
            <a:endParaRPr sz="1100"/>
          </a:p>
        </p:txBody>
      </p:sp>
      <p:sp>
        <p:nvSpPr>
          <p:cNvPr id="235" name="Google Shape;235;p38"/>
          <p:cNvSpPr txBox="1"/>
          <p:nvPr/>
        </p:nvSpPr>
        <p:spPr>
          <a:xfrm>
            <a:off x="473825" y="760615"/>
            <a:ext cx="7836900" cy="2439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1400">
                <a:solidFill>
                  <a:schemeClr val="dk1"/>
                </a:solidFill>
                <a:latin typeface="Calibri"/>
                <a:ea typeface="Calibri"/>
                <a:cs typeface="Calibri"/>
                <a:sym typeface="Calibri"/>
              </a:rPr>
              <a:t>Một số hạn chế của Generic: </a:t>
            </a:r>
            <a:endParaRPr sz="1100"/>
          </a:p>
          <a:p>
            <a:pPr marL="0" marR="0" lvl="0" indent="0" algn="l" rtl="0">
              <a:spcBef>
                <a:spcPts val="0"/>
              </a:spcBef>
              <a:spcAft>
                <a:spcPts val="0"/>
              </a:spcAft>
              <a:buNone/>
            </a:pPr>
            <a:r>
              <a:rPr lang="vi" sz="1400">
                <a:solidFill>
                  <a:schemeClr val="dk1"/>
                </a:solidFill>
                <a:latin typeface="Calibri"/>
                <a:ea typeface="Calibri"/>
                <a:cs typeface="Calibri"/>
                <a:sym typeface="Calibri"/>
              </a:rPr>
              <a:t>       </a:t>
            </a:r>
            <a:endParaRPr sz="1100"/>
          </a:p>
          <a:p>
            <a:pPr marL="0" marR="0" lvl="0" indent="0" algn="l" rtl="0">
              <a:spcBef>
                <a:spcPts val="0"/>
              </a:spcBef>
              <a:spcAft>
                <a:spcPts val="0"/>
              </a:spcAft>
              <a:buNone/>
            </a:pPr>
            <a:r>
              <a:rPr lang="vi" sz="1400">
                <a:solidFill>
                  <a:schemeClr val="dk1"/>
                </a:solidFill>
                <a:latin typeface="Calibri"/>
                <a:ea typeface="Calibri"/>
                <a:cs typeface="Calibri"/>
                <a:sym typeface="Calibri"/>
              </a:rPr>
              <a:t>      + Generic Type không hỗ trợ Primitive Type</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vi" sz="1400">
                <a:solidFill>
                  <a:schemeClr val="dk1"/>
                </a:solidFill>
                <a:latin typeface="Calibri"/>
                <a:ea typeface="Calibri"/>
                <a:cs typeface="Calibri"/>
                <a:sym typeface="Calibri"/>
              </a:rPr>
              <a:t>      + Không thể khởi tạo instance của Type-Parameter.</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vi" sz="1400">
                <a:solidFill>
                  <a:schemeClr val="dk1"/>
                </a:solidFill>
                <a:latin typeface="Calibri"/>
                <a:ea typeface="Calibri"/>
                <a:cs typeface="Calibri"/>
                <a:sym typeface="Calibri"/>
              </a:rPr>
              <a:t>      + Không thể khai báo một biến static với type là type-parameter.</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vi" sz="1400">
                <a:solidFill>
                  <a:schemeClr val="dk1"/>
                </a:solidFill>
                <a:latin typeface="Calibri"/>
                <a:ea typeface="Calibri"/>
                <a:cs typeface="Calibri"/>
                <a:sym typeface="Calibri"/>
              </a:rPr>
              <a:t>      +  Không thể overload 1 phương thức trong TH type erase nó có cùng </a:t>
            </a:r>
            <a:r>
              <a:rPr lang="vi">
                <a:solidFill>
                  <a:schemeClr val="dk1"/>
                </a:solidFill>
                <a:latin typeface="Calibri"/>
                <a:ea typeface="Calibri"/>
                <a:cs typeface="Calibri"/>
                <a:sym typeface="Calibri"/>
              </a:rPr>
              <a:t>signature</a:t>
            </a:r>
            <a:r>
              <a:rPr lang="vi" sz="1400">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vi">
                <a:solidFill>
                  <a:schemeClr val="dk1"/>
                </a:solidFill>
                <a:latin typeface="Calibri"/>
                <a:ea typeface="Calibri"/>
                <a:cs typeface="Calibri"/>
                <a:sym typeface="Calibri"/>
              </a:rPr>
              <a:t>      + Không thể khởi tạo 1 mảng Generic </a:t>
            </a:r>
            <a:endParaRPr>
              <a:solidFill>
                <a:schemeClr val="dk1"/>
              </a:solidFill>
              <a:latin typeface="Calibri"/>
              <a:ea typeface="Calibri"/>
              <a:cs typeface="Calibri"/>
              <a:sym typeface="Calibri"/>
            </a:endParaRPr>
          </a:p>
        </p:txBody>
      </p:sp>
      <p:sp>
        <p:nvSpPr>
          <p:cNvPr id="236" name="Google Shape;236;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vi"/>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txBox="1">
            <a:spLocks noGrp="1"/>
          </p:cNvSpPr>
          <p:nvPr>
            <p:ph type="title"/>
          </p:nvPr>
        </p:nvSpPr>
        <p:spPr>
          <a:xfrm>
            <a:off x="191125" y="20423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vi"/>
              <a:t>Anonymous class</a:t>
            </a:r>
            <a:endParaRPr/>
          </a:p>
        </p:txBody>
      </p:sp>
      <p:sp>
        <p:nvSpPr>
          <p:cNvPr id="242" name="Google Shape;242;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t>Nested class</a:t>
            </a:r>
            <a:endParaRPr/>
          </a:p>
        </p:txBody>
      </p:sp>
      <p:sp>
        <p:nvSpPr>
          <p:cNvPr id="248" name="Google Shape;248;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81000" algn="l" rtl="0">
              <a:lnSpc>
                <a:spcPct val="90000"/>
              </a:lnSpc>
              <a:spcBef>
                <a:spcPts val="1200"/>
              </a:spcBef>
              <a:spcAft>
                <a:spcPts val="0"/>
              </a:spcAft>
              <a:buClr>
                <a:schemeClr val="dk1"/>
              </a:buClr>
              <a:buSzPts val="2400"/>
              <a:buFont typeface="Arial"/>
              <a:buChar char="●"/>
            </a:pPr>
            <a:r>
              <a:rPr lang="vi" sz="2400" dirty="0">
                <a:solidFill>
                  <a:schemeClr val="dk1"/>
                </a:solidFill>
                <a:latin typeface="Arial"/>
                <a:ea typeface="Arial"/>
                <a:cs typeface="Arial"/>
                <a:sym typeface="Arial"/>
              </a:rPr>
              <a:t>Class được định nghĩa trong 1 class khác</a:t>
            </a:r>
            <a:endParaRPr sz="2400" dirty="0">
              <a:solidFill>
                <a:schemeClr val="dk1"/>
              </a:solidFill>
              <a:latin typeface="Arial"/>
              <a:ea typeface="Arial"/>
              <a:cs typeface="Arial"/>
              <a:sym typeface="Arial"/>
            </a:endParaRPr>
          </a:p>
          <a:p>
            <a:pPr marL="457200" lvl="0" indent="-381000" algn="l" rtl="0">
              <a:lnSpc>
                <a:spcPct val="90000"/>
              </a:lnSpc>
              <a:spcBef>
                <a:spcPts val="0"/>
              </a:spcBef>
              <a:spcAft>
                <a:spcPts val="0"/>
              </a:spcAft>
              <a:buClr>
                <a:schemeClr val="dk1"/>
              </a:buClr>
              <a:buSzPts val="2400"/>
              <a:buFont typeface="Arial"/>
              <a:buChar char="●"/>
            </a:pPr>
            <a:r>
              <a:rPr lang="vi" sz="2400" dirty="0">
                <a:solidFill>
                  <a:schemeClr val="dk1"/>
                </a:solidFill>
                <a:latin typeface="Arial"/>
                <a:ea typeface="Arial"/>
                <a:cs typeface="Arial"/>
                <a:sym typeface="Arial"/>
              </a:rPr>
              <a:t>Được coi là 1 member của class ngoài nó</a:t>
            </a:r>
            <a:endParaRPr sz="2400" dirty="0">
              <a:solidFill>
                <a:schemeClr val="dk1"/>
              </a:solidFill>
              <a:latin typeface="Arial"/>
              <a:ea typeface="Arial"/>
              <a:cs typeface="Arial"/>
              <a:sym typeface="Arial"/>
            </a:endParaRPr>
          </a:p>
          <a:p>
            <a:pPr marL="457200" lvl="0" indent="-381000" algn="l" rtl="0">
              <a:lnSpc>
                <a:spcPct val="90000"/>
              </a:lnSpc>
              <a:spcBef>
                <a:spcPts val="0"/>
              </a:spcBef>
              <a:spcAft>
                <a:spcPts val="0"/>
              </a:spcAft>
              <a:buClr>
                <a:schemeClr val="dk1"/>
              </a:buClr>
              <a:buSzPts val="2400"/>
              <a:buFont typeface="Arial"/>
              <a:buChar char="●"/>
            </a:pPr>
            <a:r>
              <a:rPr lang="vi" sz="2400" dirty="0">
                <a:solidFill>
                  <a:schemeClr val="dk1"/>
                </a:solidFill>
                <a:latin typeface="Arial"/>
                <a:ea typeface="Arial"/>
                <a:cs typeface="Arial"/>
                <a:sym typeface="Arial"/>
              </a:rPr>
              <a:t>Có thể truy cập gần như tất cả member của class ngoài, kể cả private</a:t>
            </a:r>
            <a:endParaRPr dirty="0">
              <a:solidFill>
                <a:schemeClr val="dk1"/>
              </a:solidFill>
            </a:endParaRPr>
          </a:p>
        </p:txBody>
      </p:sp>
      <p:sp>
        <p:nvSpPr>
          <p:cNvPr id="249" name="Google Shape;249;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t>2 loại</a:t>
            </a:r>
            <a:endParaRPr/>
          </a:p>
        </p:txBody>
      </p:sp>
      <p:sp>
        <p:nvSpPr>
          <p:cNvPr id="255" name="Google Shape;255;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81000" algn="l" rtl="0">
              <a:lnSpc>
                <a:spcPct val="90000"/>
              </a:lnSpc>
              <a:spcBef>
                <a:spcPts val="1200"/>
              </a:spcBef>
              <a:spcAft>
                <a:spcPts val="0"/>
              </a:spcAft>
              <a:buClr>
                <a:schemeClr val="dk1"/>
              </a:buClr>
              <a:buSzPts val="2400"/>
              <a:buFont typeface="Arial"/>
              <a:buChar char="●"/>
            </a:pPr>
            <a:r>
              <a:rPr lang="vi" sz="2400">
                <a:solidFill>
                  <a:schemeClr val="dk1"/>
                </a:solidFill>
                <a:latin typeface="Arial"/>
                <a:ea typeface="Arial"/>
                <a:cs typeface="Arial"/>
                <a:sym typeface="Arial"/>
              </a:rPr>
              <a:t>Static nested class: nested class được khai báo static</a:t>
            </a:r>
            <a:endParaRPr sz="2400">
              <a:solidFill>
                <a:schemeClr val="dk1"/>
              </a:solidFill>
              <a:latin typeface="Arial"/>
              <a:ea typeface="Arial"/>
              <a:cs typeface="Arial"/>
              <a:sym typeface="Arial"/>
            </a:endParaRPr>
          </a:p>
          <a:p>
            <a:pPr marL="457200" lvl="0" indent="-381000" algn="l" rtl="0">
              <a:lnSpc>
                <a:spcPct val="90000"/>
              </a:lnSpc>
              <a:spcBef>
                <a:spcPts val="0"/>
              </a:spcBef>
              <a:spcAft>
                <a:spcPts val="0"/>
              </a:spcAft>
              <a:buClr>
                <a:schemeClr val="dk1"/>
              </a:buClr>
              <a:buSzPts val="2400"/>
              <a:buFont typeface="Arial"/>
              <a:buChar char="●"/>
            </a:pPr>
            <a:r>
              <a:rPr lang="vi" sz="2400">
                <a:solidFill>
                  <a:schemeClr val="dk1"/>
                </a:solidFill>
                <a:latin typeface="Arial"/>
                <a:ea typeface="Arial"/>
                <a:cs typeface="Arial"/>
                <a:sym typeface="Arial"/>
              </a:rPr>
              <a:t>Inner class</a:t>
            </a:r>
            <a:endParaRPr>
              <a:solidFill>
                <a:schemeClr val="dk1"/>
              </a:solidFill>
            </a:endParaRPr>
          </a:p>
        </p:txBody>
      </p:sp>
      <p:sp>
        <p:nvSpPr>
          <p:cNvPr id="256" name="Google Shape;256;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t>Inner class</a:t>
            </a:r>
            <a:endParaRPr/>
          </a:p>
        </p:txBody>
      </p:sp>
      <p:sp>
        <p:nvSpPr>
          <p:cNvPr id="262" name="Google Shape;262;p42"/>
          <p:cNvSpPr txBox="1">
            <a:spLocks noGrp="1"/>
          </p:cNvSpPr>
          <p:nvPr>
            <p:ph type="subTitle" idx="4294967295"/>
          </p:nvPr>
        </p:nvSpPr>
        <p:spPr>
          <a:xfrm>
            <a:off x="265500" y="1336100"/>
            <a:ext cx="8520600" cy="2702100"/>
          </a:xfrm>
          <a:prstGeom prst="rect">
            <a:avLst/>
          </a:prstGeom>
        </p:spPr>
        <p:txBody>
          <a:bodyPr spcFirstLastPara="1" wrap="square" lIns="91425" tIns="91425" rIns="91425" bIns="91425" anchor="t" anchorCtr="0">
            <a:noAutofit/>
          </a:bodyPr>
          <a:lstStyle/>
          <a:p>
            <a:pPr marL="0" lvl="0" indent="0" algn="l" rtl="0">
              <a:lnSpc>
                <a:spcPct val="90000"/>
              </a:lnSpc>
              <a:spcBef>
                <a:spcPts val="1200"/>
              </a:spcBef>
              <a:spcAft>
                <a:spcPts val="0"/>
              </a:spcAft>
              <a:buClr>
                <a:schemeClr val="dk1"/>
              </a:buClr>
              <a:buSzPts val="1100"/>
              <a:buFont typeface="Arial"/>
              <a:buNone/>
            </a:pPr>
            <a:r>
              <a:rPr lang="vi" sz="2000">
                <a:solidFill>
                  <a:schemeClr val="dk1"/>
                </a:solidFill>
                <a:latin typeface="Roboto"/>
                <a:ea typeface="Roboto"/>
                <a:cs typeface="Roboto"/>
                <a:sym typeface="Roboto"/>
              </a:rPr>
              <a:t>- Có tất cả đặc điểm của Nested class</a:t>
            </a:r>
            <a:endParaRPr sz="2000">
              <a:solidFill>
                <a:schemeClr val="dk1"/>
              </a:solidFill>
              <a:latin typeface="Roboto"/>
              <a:ea typeface="Roboto"/>
              <a:cs typeface="Roboto"/>
              <a:sym typeface="Roboto"/>
            </a:endParaRPr>
          </a:p>
          <a:p>
            <a:pPr marL="0" lvl="0" indent="0" algn="l" rtl="0">
              <a:lnSpc>
                <a:spcPct val="90000"/>
              </a:lnSpc>
              <a:spcBef>
                <a:spcPts val="1200"/>
              </a:spcBef>
              <a:spcAft>
                <a:spcPts val="0"/>
              </a:spcAft>
              <a:buClr>
                <a:schemeClr val="dk1"/>
              </a:buClr>
              <a:buSzPts val="1100"/>
              <a:buFont typeface="Arial"/>
              <a:buNone/>
            </a:pPr>
            <a:r>
              <a:rPr lang="vi" sz="2000">
                <a:solidFill>
                  <a:schemeClr val="dk1"/>
                </a:solidFill>
                <a:latin typeface="Roboto"/>
                <a:ea typeface="Roboto"/>
                <a:cs typeface="Roboto"/>
                <a:sym typeface="Roboto"/>
              </a:rPr>
              <a:t>- Không khai báo được static (trừ final) ở trong</a:t>
            </a:r>
            <a:endParaRPr sz="2000">
              <a:solidFill>
                <a:schemeClr val="dk1"/>
              </a:solidFill>
              <a:latin typeface="Roboto"/>
              <a:ea typeface="Roboto"/>
              <a:cs typeface="Roboto"/>
              <a:sym typeface="Roboto"/>
            </a:endParaRPr>
          </a:p>
          <a:p>
            <a:pPr marL="0" lvl="0" indent="0" algn="l" rtl="0">
              <a:lnSpc>
                <a:spcPct val="90000"/>
              </a:lnSpc>
              <a:spcBef>
                <a:spcPts val="1200"/>
              </a:spcBef>
              <a:spcAft>
                <a:spcPts val="0"/>
              </a:spcAft>
              <a:buClr>
                <a:schemeClr val="dk1"/>
              </a:buClr>
              <a:buSzPts val="1100"/>
              <a:buFont typeface="Arial"/>
              <a:buNone/>
            </a:pPr>
            <a:r>
              <a:rPr lang="vi" sz="2000">
                <a:solidFill>
                  <a:schemeClr val="dk1"/>
                </a:solidFill>
                <a:latin typeface="Roboto"/>
                <a:ea typeface="Roboto"/>
                <a:cs typeface="Roboto"/>
                <a:sym typeface="Roboto"/>
              </a:rPr>
              <a:t>- Có thể truy cập trực tiếp static, non-static member của class ngoài</a:t>
            </a:r>
            <a:endParaRPr sz="2000">
              <a:solidFill>
                <a:schemeClr val="dk1"/>
              </a:solidFill>
              <a:latin typeface="Roboto"/>
              <a:ea typeface="Roboto"/>
              <a:cs typeface="Roboto"/>
              <a:sym typeface="Roboto"/>
            </a:endParaRPr>
          </a:p>
          <a:p>
            <a:pPr marL="0" lvl="0" indent="0" algn="l" rtl="0">
              <a:lnSpc>
                <a:spcPct val="90000"/>
              </a:lnSpc>
              <a:spcBef>
                <a:spcPts val="1200"/>
              </a:spcBef>
              <a:spcAft>
                <a:spcPts val="0"/>
              </a:spcAft>
              <a:buClr>
                <a:schemeClr val="dk1"/>
              </a:buClr>
              <a:buSzPts val="1100"/>
              <a:buFont typeface="Arial"/>
              <a:buNone/>
            </a:pPr>
            <a:r>
              <a:rPr lang="vi" sz="2000">
                <a:solidFill>
                  <a:schemeClr val="dk1"/>
                </a:solidFill>
                <a:latin typeface="Roboto"/>
                <a:ea typeface="Roboto"/>
                <a:cs typeface="Roboto"/>
                <a:sym typeface="Roboto"/>
              </a:rPr>
              <a:t>- Liên kết chặt chẽ với class ngoài</a:t>
            </a:r>
            <a:endParaRPr sz="2000">
              <a:solidFill>
                <a:schemeClr val="dk1"/>
              </a:solidFill>
              <a:latin typeface="Roboto"/>
              <a:ea typeface="Roboto"/>
              <a:cs typeface="Roboto"/>
              <a:sym typeface="Roboto"/>
            </a:endParaRPr>
          </a:p>
          <a:p>
            <a:pPr marL="0" lvl="0" indent="0" algn="l" rtl="0">
              <a:spcBef>
                <a:spcPts val="1200"/>
              </a:spcBef>
              <a:spcAft>
                <a:spcPts val="1200"/>
              </a:spcAft>
              <a:buNone/>
            </a:pPr>
            <a:endParaRPr sz="2000">
              <a:solidFill>
                <a:schemeClr val="dk1"/>
              </a:solidFill>
              <a:latin typeface="Roboto"/>
              <a:ea typeface="Roboto"/>
              <a:cs typeface="Roboto"/>
              <a:sym typeface="Roboto"/>
            </a:endParaRPr>
          </a:p>
        </p:txBody>
      </p:sp>
      <p:sp>
        <p:nvSpPr>
          <p:cNvPr id="263" name="Google Shape;263;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43"/>
          <p:cNvPicPr preferRelativeResize="0"/>
          <p:nvPr/>
        </p:nvPicPr>
        <p:blipFill>
          <a:blip r:embed="rId3">
            <a:alphaModFix/>
          </a:blip>
          <a:stretch>
            <a:fillRect/>
          </a:stretch>
        </p:blipFill>
        <p:spPr>
          <a:xfrm>
            <a:off x="900000" y="763613"/>
            <a:ext cx="6851900" cy="3616275"/>
          </a:xfrm>
          <a:prstGeom prst="rect">
            <a:avLst/>
          </a:prstGeom>
          <a:noFill/>
          <a:ln>
            <a:noFill/>
          </a:ln>
        </p:spPr>
      </p:pic>
      <p:sp>
        <p:nvSpPr>
          <p:cNvPr id="269" name="Google Shape;269;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sz="4000">
                <a:solidFill>
                  <a:srgbClr val="262626"/>
                </a:solidFill>
                <a:latin typeface="Arial"/>
                <a:ea typeface="Arial"/>
                <a:cs typeface="Arial"/>
                <a:sym typeface="Arial"/>
              </a:rPr>
              <a:t>Anonymous (inner) class</a:t>
            </a:r>
            <a:endParaRPr/>
          </a:p>
        </p:txBody>
      </p:sp>
      <p:sp>
        <p:nvSpPr>
          <p:cNvPr id="275" name="Google Shape;275;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90000"/>
              </a:lnSpc>
              <a:spcBef>
                <a:spcPts val="1200"/>
              </a:spcBef>
              <a:spcAft>
                <a:spcPts val="0"/>
              </a:spcAft>
              <a:buNone/>
            </a:pPr>
            <a:r>
              <a:rPr lang="vi" sz="2800">
                <a:latin typeface="Arial"/>
                <a:ea typeface="Arial"/>
                <a:cs typeface="Arial"/>
                <a:sym typeface="Arial"/>
              </a:rPr>
              <a:t>Inner class không có tên, 1 object duy nhất được tạo ra</a:t>
            </a:r>
            <a:endParaRPr sz="2800">
              <a:latin typeface="Arial"/>
              <a:ea typeface="Arial"/>
              <a:cs typeface="Arial"/>
              <a:sym typeface="Arial"/>
            </a:endParaRPr>
          </a:p>
          <a:p>
            <a:pPr marL="0" lvl="0" indent="0" algn="l" rtl="0">
              <a:lnSpc>
                <a:spcPct val="90000"/>
              </a:lnSpc>
              <a:spcBef>
                <a:spcPts val="1200"/>
              </a:spcBef>
              <a:spcAft>
                <a:spcPts val="0"/>
              </a:spcAft>
              <a:buNone/>
            </a:pPr>
            <a:endParaRPr sz="2800">
              <a:latin typeface="Arial"/>
              <a:ea typeface="Arial"/>
              <a:cs typeface="Arial"/>
              <a:sym typeface="Arial"/>
            </a:endParaRPr>
          </a:p>
        </p:txBody>
      </p:sp>
      <p:pic>
        <p:nvPicPr>
          <p:cNvPr id="276" name="Google Shape;276;p44"/>
          <p:cNvPicPr preferRelativeResize="0"/>
          <p:nvPr/>
        </p:nvPicPr>
        <p:blipFill>
          <a:blip r:embed="rId3">
            <a:alphaModFix/>
          </a:blip>
          <a:stretch>
            <a:fillRect/>
          </a:stretch>
        </p:blipFill>
        <p:spPr>
          <a:xfrm>
            <a:off x="1516988" y="2640475"/>
            <a:ext cx="6524625" cy="1676400"/>
          </a:xfrm>
          <a:prstGeom prst="rect">
            <a:avLst/>
          </a:prstGeom>
          <a:noFill/>
          <a:ln>
            <a:noFill/>
          </a:ln>
        </p:spPr>
      </p:pic>
      <p:sp>
        <p:nvSpPr>
          <p:cNvPr id="277" name="Google Shape;277;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311700" y="1729950"/>
            <a:ext cx="8520600" cy="841800"/>
          </a:xfrm>
          <a:prstGeom prst="rect">
            <a:avLst/>
          </a:prstGeom>
          <a:noFill/>
          <a:ln>
            <a:noFill/>
          </a:ln>
        </p:spPr>
        <p:txBody>
          <a:bodyPr spcFirstLastPara="1" wrap="square" lIns="68575" tIns="34275" rIns="68575" bIns="34275" anchor="b" anchorCtr="0">
            <a:normAutofit/>
          </a:bodyPr>
          <a:lstStyle/>
          <a:p>
            <a:pPr marL="0" lvl="0" indent="0" algn="ctr" rtl="0">
              <a:lnSpc>
                <a:spcPct val="85000"/>
              </a:lnSpc>
              <a:spcBef>
                <a:spcPts val="0"/>
              </a:spcBef>
              <a:spcAft>
                <a:spcPts val="0"/>
              </a:spcAft>
              <a:buClr>
                <a:srgbClr val="262626"/>
              </a:buClr>
              <a:buSzPts val="6000"/>
              <a:buFont typeface="Calibri"/>
              <a:buNone/>
            </a:pPr>
            <a:r>
              <a:rPr lang="vi" sz="3150">
                <a:latin typeface="Roboto"/>
                <a:ea typeface="Roboto"/>
                <a:cs typeface="Roboto"/>
                <a:sym typeface="Roboto"/>
              </a:rPr>
              <a:t>Generic</a:t>
            </a:r>
            <a:endParaRPr sz="3150">
              <a:latin typeface="Roboto"/>
              <a:ea typeface="Roboto"/>
              <a:cs typeface="Roboto"/>
              <a:sym typeface="Roboto"/>
            </a:endParaRPr>
          </a:p>
        </p:txBody>
      </p:sp>
      <p:sp>
        <p:nvSpPr>
          <p:cNvPr id="143" name="Google Shape;14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vi" sz="3600"/>
              <a:t>Mục đích</a:t>
            </a:r>
            <a:endParaRPr/>
          </a:p>
        </p:txBody>
      </p:sp>
      <p:sp>
        <p:nvSpPr>
          <p:cNvPr id="283" name="Google Shape;283;p4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p>
            <a:pPr marL="457200" lvl="0" indent="-355600" algn="l" rtl="0">
              <a:lnSpc>
                <a:spcPct val="90000"/>
              </a:lnSpc>
              <a:spcBef>
                <a:spcPts val="1200"/>
              </a:spcBef>
              <a:spcAft>
                <a:spcPts val="0"/>
              </a:spcAft>
              <a:buSzPts val="2000"/>
              <a:buChar char="●"/>
            </a:pPr>
            <a:r>
              <a:rPr lang="vi" sz="2000"/>
              <a:t>Tiết kiệm code</a:t>
            </a:r>
            <a:endParaRPr sz="2000"/>
          </a:p>
          <a:p>
            <a:pPr marL="457200" lvl="0" indent="-355600" algn="l" rtl="0">
              <a:lnSpc>
                <a:spcPct val="90000"/>
              </a:lnSpc>
              <a:spcBef>
                <a:spcPts val="0"/>
              </a:spcBef>
              <a:spcAft>
                <a:spcPts val="0"/>
              </a:spcAft>
              <a:buSzPts val="2000"/>
              <a:buChar char="●"/>
            </a:pPr>
            <a:r>
              <a:rPr lang="vi" sz="2000"/>
              <a:t>Tạo ra 1 instance với mục đích nhất định, dùng 1 lần</a:t>
            </a:r>
            <a:endParaRPr sz="2000"/>
          </a:p>
          <a:p>
            <a:pPr marL="457200" lvl="0" indent="-355600" algn="l" rtl="0">
              <a:lnSpc>
                <a:spcPct val="90000"/>
              </a:lnSpc>
              <a:spcBef>
                <a:spcPts val="0"/>
              </a:spcBef>
              <a:spcAft>
                <a:spcPts val="0"/>
              </a:spcAft>
              <a:buSzPts val="2000"/>
              <a:buChar char="●"/>
            </a:pPr>
            <a:r>
              <a:rPr lang="vi" sz="2000"/>
              <a:t>Best practices </a:t>
            </a:r>
            <a:endParaRPr/>
          </a:p>
        </p:txBody>
      </p:sp>
      <p:sp>
        <p:nvSpPr>
          <p:cNvPr id="284" name="Google Shape;284;p4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285" name="Google Shape;285;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vi" sz="3600"/>
              <a:t>3 loại</a:t>
            </a:r>
            <a:endParaRPr/>
          </a:p>
        </p:txBody>
      </p:sp>
      <p:sp>
        <p:nvSpPr>
          <p:cNvPr id="291" name="Google Shape;291;p4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p>
            <a:pPr marL="457200" lvl="0" indent="-355600" algn="l" rtl="0">
              <a:lnSpc>
                <a:spcPct val="90000"/>
              </a:lnSpc>
              <a:spcBef>
                <a:spcPts val="1200"/>
              </a:spcBef>
              <a:spcAft>
                <a:spcPts val="0"/>
              </a:spcAft>
              <a:buSzPts val="2000"/>
              <a:buChar char="●"/>
            </a:pPr>
            <a:r>
              <a:rPr lang="vi" sz="2000"/>
              <a:t>Extend class</a:t>
            </a:r>
            <a:endParaRPr sz="2000"/>
          </a:p>
          <a:p>
            <a:pPr marL="0" lvl="0" indent="0" algn="l" rtl="0">
              <a:lnSpc>
                <a:spcPct val="90000"/>
              </a:lnSpc>
              <a:spcBef>
                <a:spcPts val="1200"/>
              </a:spcBef>
              <a:spcAft>
                <a:spcPts val="0"/>
              </a:spcAft>
              <a:buNone/>
            </a:pPr>
            <a:endParaRPr sz="2000"/>
          </a:p>
          <a:p>
            <a:pPr marL="457200" lvl="0" indent="-355600" algn="l" rtl="0">
              <a:lnSpc>
                <a:spcPct val="90000"/>
              </a:lnSpc>
              <a:spcBef>
                <a:spcPts val="1200"/>
              </a:spcBef>
              <a:spcAft>
                <a:spcPts val="0"/>
              </a:spcAft>
              <a:buSzPts val="2000"/>
              <a:buChar char="●"/>
            </a:pPr>
            <a:r>
              <a:rPr lang="vi" sz="2000"/>
              <a:t>Implement interface</a:t>
            </a:r>
            <a:endParaRPr sz="2000"/>
          </a:p>
          <a:p>
            <a:pPr marL="0" lvl="0" indent="0" algn="l" rtl="0">
              <a:lnSpc>
                <a:spcPct val="90000"/>
              </a:lnSpc>
              <a:spcBef>
                <a:spcPts val="1200"/>
              </a:spcBef>
              <a:spcAft>
                <a:spcPts val="0"/>
              </a:spcAft>
              <a:buNone/>
            </a:pPr>
            <a:endParaRPr sz="2000"/>
          </a:p>
          <a:p>
            <a:pPr marL="457200" lvl="0" indent="-355600" algn="l" rtl="0">
              <a:lnSpc>
                <a:spcPct val="90000"/>
              </a:lnSpc>
              <a:spcBef>
                <a:spcPts val="1200"/>
              </a:spcBef>
              <a:spcAft>
                <a:spcPts val="0"/>
              </a:spcAft>
              <a:buSzPts val="2000"/>
              <a:buChar char="●"/>
            </a:pPr>
            <a:r>
              <a:rPr lang="vi" sz="2000"/>
              <a:t>Định nghĩa trong tham số truyền vào (method, constructor)</a:t>
            </a:r>
            <a:endParaRPr sz="2000"/>
          </a:p>
        </p:txBody>
      </p:sp>
      <p:sp>
        <p:nvSpPr>
          <p:cNvPr id="292" name="Google Shape;292;p4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293" name="Google Shape;293;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t>Extend class             Thread</a:t>
            </a:r>
            <a:endParaRPr/>
          </a:p>
        </p:txBody>
      </p:sp>
      <p:sp>
        <p:nvSpPr>
          <p:cNvPr id="299" name="Google Shape;299;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00" name="Google Shape;300;p47"/>
          <p:cNvPicPr preferRelativeResize="0"/>
          <p:nvPr/>
        </p:nvPicPr>
        <p:blipFill>
          <a:blip r:embed="rId3">
            <a:alphaModFix/>
          </a:blip>
          <a:stretch>
            <a:fillRect/>
          </a:stretch>
        </p:blipFill>
        <p:spPr>
          <a:xfrm>
            <a:off x="1936625" y="1152475"/>
            <a:ext cx="5058850" cy="3954550"/>
          </a:xfrm>
          <a:prstGeom prst="rect">
            <a:avLst/>
          </a:prstGeom>
          <a:noFill/>
          <a:ln>
            <a:noFill/>
          </a:ln>
        </p:spPr>
      </p:pic>
      <p:sp>
        <p:nvSpPr>
          <p:cNvPr id="301" name="Google Shape;301;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sz="3600">
                <a:latin typeface="Arial"/>
                <a:ea typeface="Arial"/>
                <a:cs typeface="Arial"/>
                <a:sym typeface="Arial"/>
              </a:rPr>
              <a:t>Implement interface           Runnable</a:t>
            </a:r>
            <a:endParaRPr/>
          </a:p>
        </p:txBody>
      </p:sp>
      <p:sp>
        <p:nvSpPr>
          <p:cNvPr id="307" name="Google Shape;307;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08" name="Google Shape;308;p48"/>
          <p:cNvPicPr preferRelativeResize="0"/>
          <p:nvPr/>
        </p:nvPicPr>
        <p:blipFill>
          <a:blip r:embed="rId3">
            <a:alphaModFix/>
          </a:blip>
          <a:stretch>
            <a:fillRect/>
          </a:stretch>
        </p:blipFill>
        <p:spPr>
          <a:xfrm>
            <a:off x="1302237" y="1152474"/>
            <a:ext cx="6539521" cy="4297400"/>
          </a:xfrm>
          <a:prstGeom prst="rect">
            <a:avLst/>
          </a:prstGeom>
          <a:noFill/>
          <a:ln>
            <a:noFill/>
          </a:ln>
        </p:spPr>
      </p:pic>
      <p:sp>
        <p:nvSpPr>
          <p:cNvPr id="309" name="Google Shape;30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sz="3600">
                <a:latin typeface="Arial"/>
                <a:ea typeface="Arial"/>
                <a:cs typeface="Arial"/>
                <a:sym typeface="Arial"/>
              </a:rPr>
              <a:t>Tham số truyền vào</a:t>
            </a:r>
            <a:endParaRPr/>
          </a:p>
        </p:txBody>
      </p:sp>
      <p:sp>
        <p:nvSpPr>
          <p:cNvPr id="315" name="Google Shape;315;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16" name="Google Shape;316;p49"/>
          <p:cNvPicPr preferRelativeResize="0"/>
          <p:nvPr/>
        </p:nvPicPr>
        <p:blipFill>
          <a:blip r:embed="rId3">
            <a:alphaModFix/>
          </a:blip>
          <a:stretch>
            <a:fillRect/>
          </a:stretch>
        </p:blipFill>
        <p:spPr>
          <a:xfrm>
            <a:off x="1736800" y="1152475"/>
            <a:ext cx="5670401" cy="3977100"/>
          </a:xfrm>
          <a:prstGeom prst="rect">
            <a:avLst/>
          </a:prstGeom>
          <a:noFill/>
          <a:ln>
            <a:noFill/>
          </a:ln>
        </p:spPr>
      </p:pic>
      <p:sp>
        <p:nvSpPr>
          <p:cNvPr id="317" name="Google Shape;317;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0"/>
          <p:cNvSpPr txBox="1">
            <a:spLocks noGrp="1"/>
          </p:cNvSpPr>
          <p:nvPr>
            <p:ph type="title"/>
          </p:nvPr>
        </p:nvSpPr>
        <p:spPr>
          <a:xfrm>
            <a:off x="311700" y="521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t>Lưu ý</a:t>
            </a:r>
            <a:endParaRPr/>
          </a:p>
        </p:txBody>
      </p:sp>
      <p:sp>
        <p:nvSpPr>
          <p:cNvPr id="323" name="Google Shape;323;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87350" algn="l" rtl="0">
              <a:spcBef>
                <a:spcPts val="0"/>
              </a:spcBef>
              <a:spcAft>
                <a:spcPts val="0"/>
              </a:spcAft>
              <a:buSzPts val="2500"/>
              <a:buChar char="●"/>
            </a:pPr>
            <a:r>
              <a:rPr lang="vi"/>
              <a:t>Chỉ được (extend 1 class) hoặc implement 1 class hoặc interface duy nhất</a:t>
            </a:r>
            <a:endParaRPr/>
          </a:p>
        </p:txBody>
      </p:sp>
      <p:sp>
        <p:nvSpPr>
          <p:cNvPr id="324" name="Google Shape;324;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8"/>
        <p:cNvGrpSpPr/>
        <p:nvPr/>
      </p:nvGrpSpPr>
      <p:grpSpPr>
        <a:xfrm>
          <a:off x="0" y="0"/>
          <a:ext cx="0" cy="0"/>
          <a:chOff x="0" y="0"/>
          <a:chExt cx="0" cy="0"/>
        </a:xfrm>
      </p:grpSpPr>
      <p:sp>
        <p:nvSpPr>
          <p:cNvPr id="329" name="Google Shape;329;p51"/>
          <p:cNvSpPr txBox="1">
            <a:spLocks noGrp="1"/>
          </p:cNvSpPr>
          <p:nvPr>
            <p:ph type="title"/>
          </p:nvPr>
        </p:nvSpPr>
        <p:spPr>
          <a:xfrm>
            <a:off x="311700" y="2150850"/>
            <a:ext cx="8520600" cy="841800"/>
          </a:xfrm>
          <a:prstGeom prst="rect">
            <a:avLst/>
          </a:prstGeom>
          <a:noFill/>
          <a:ln>
            <a:noFill/>
          </a:ln>
        </p:spPr>
        <p:txBody>
          <a:bodyPr spcFirstLastPara="1" wrap="square" lIns="68575" tIns="34275" rIns="68575" bIns="34275" anchor="b" anchorCtr="0">
            <a:normAutofit/>
          </a:bodyPr>
          <a:lstStyle/>
          <a:p>
            <a:pPr marL="0" lvl="0" indent="0" algn="ctr" rtl="0">
              <a:lnSpc>
                <a:spcPct val="85000"/>
              </a:lnSpc>
              <a:spcBef>
                <a:spcPts val="0"/>
              </a:spcBef>
              <a:spcAft>
                <a:spcPts val="0"/>
              </a:spcAft>
              <a:buClr>
                <a:srgbClr val="262626"/>
              </a:buClr>
              <a:buSzPts val="6000"/>
              <a:buFont typeface="Calibri"/>
              <a:buNone/>
            </a:pPr>
            <a:endParaRPr sz="3150">
              <a:latin typeface="Roboto"/>
              <a:ea typeface="Roboto"/>
              <a:cs typeface="Roboto"/>
              <a:sym typeface="Roboto"/>
            </a:endParaRPr>
          </a:p>
        </p:txBody>
      </p:sp>
      <p:sp>
        <p:nvSpPr>
          <p:cNvPr id="330" name="Google Shape;330;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2"/>
          <p:cNvSpPr txBox="1">
            <a:spLocks noGrp="1"/>
          </p:cNvSpPr>
          <p:nvPr>
            <p:ph type="title"/>
          </p:nvPr>
        </p:nvSpPr>
        <p:spPr>
          <a:xfrm>
            <a:off x="311700" y="282200"/>
            <a:ext cx="8520600" cy="572700"/>
          </a:xfrm>
          <a:prstGeom prst="rect">
            <a:avLst/>
          </a:prstGeom>
          <a:noFill/>
          <a:ln>
            <a:noFill/>
          </a:ln>
        </p:spPr>
        <p:txBody>
          <a:bodyPr spcFirstLastPara="1" wrap="square" lIns="68575" tIns="34275" rIns="68575" bIns="34275" anchor="b" anchorCtr="0">
            <a:normAutofit/>
          </a:bodyPr>
          <a:lstStyle/>
          <a:p>
            <a:pPr marL="0" lvl="0" indent="0" algn="ctr" rtl="0">
              <a:lnSpc>
                <a:spcPct val="85000"/>
              </a:lnSpc>
              <a:spcBef>
                <a:spcPts val="0"/>
              </a:spcBef>
              <a:spcAft>
                <a:spcPts val="0"/>
              </a:spcAft>
              <a:buClr>
                <a:srgbClr val="3F3F3F"/>
              </a:buClr>
              <a:buSzPts val="3600"/>
              <a:buFont typeface="Calibri"/>
              <a:buNone/>
            </a:pPr>
            <a:r>
              <a:rPr lang="vi" sz="1800" b="1"/>
              <a:t>Functional Programming</a:t>
            </a:r>
            <a:endParaRPr sz="2000" b="1"/>
          </a:p>
        </p:txBody>
      </p:sp>
      <p:pic>
        <p:nvPicPr>
          <p:cNvPr id="336" name="Google Shape;336;p52"/>
          <p:cNvPicPr preferRelativeResize="0">
            <a:picLocks noGrp="1"/>
          </p:cNvPicPr>
          <p:nvPr>
            <p:ph type="body" idx="1"/>
          </p:nvPr>
        </p:nvPicPr>
        <p:blipFill rotWithShape="1">
          <a:blip r:embed="rId3">
            <a:alphaModFix/>
          </a:blip>
          <a:srcRect/>
          <a:stretch/>
        </p:blipFill>
        <p:spPr>
          <a:xfrm>
            <a:off x="1683300" y="1091450"/>
            <a:ext cx="5777400" cy="3325800"/>
          </a:xfrm>
          <a:prstGeom prst="rect">
            <a:avLst/>
          </a:prstGeom>
          <a:noFill/>
          <a:ln>
            <a:noFill/>
          </a:ln>
        </p:spPr>
      </p:pic>
      <p:sp>
        <p:nvSpPr>
          <p:cNvPr id="337" name="Google Shape;337;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27</a:t>
            </a:fld>
            <a:endParaRPr/>
          </a:p>
        </p:txBody>
      </p:sp>
      <p:pic>
        <p:nvPicPr>
          <p:cNvPr id="338" name="Google Shape;338;p52"/>
          <p:cNvPicPr preferRelativeResize="0"/>
          <p:nvPr/>
        </p:nvPicPr>
        <p:blipFill>
          <a:blip r:embed="rId4">
            <a:alphaModFix/>
          </a:blip>
          <a:stretch>
            <a:fillRect/>
          </a:stretch>
        </p:blipFill>
        <p:spPr>
          <a:xfrm>
            <a:off x="6454300" y="453825"/>
            <a:ext cx="2420500" cy="1361525"/>
          </a:xfrm>
          <a:prstGeom prst="rect">
            <a:avLst/>
          </a:prstGeom>
          <a:noFill/>
          <a:ln>
            <a:noFill/>
          </a:ln>
        </p:spPr>
      </p:pic>
      <p:pic>
        <p:nvPicPr>
          <p:cNvPr id="339" name="Google Shape;339;p52"/>
          <p:cNvPicPr preferRelativeResize="0"/>
          <p:nvPr/>
        </p:nvPicPr>
        <p:blipFill>
          <a:blip r:embed="rId5">
            <a:alphaModFix/>
          </a:blip>
          <a:stretch>
            <a:fillRect/>
          </a:stretch>
        </p:blipFill>
        <p:spPr>
          <a:xfrm>
            <a:off x="79650" y="282200"/>
            <a:ext cx="2287525" cy="2393049"/>
          </a:xfrm>
          <a:prstGeom prst="rect">
            <a:avLst/>
          </a:prstGeom>
          <a:noFill/>
          <a:ln>
            <a:noFill/>
          </a:ln>
        </p:spPr>
      </p:pic>
      <p:pic>
        <p:nvPicPr>
          <p:cNvPr id="340" name="Google Shape;340;p52"/>
          <p:cNvPicPr preferRelativeResize="0"/>
          <p:nvPr/>
        </p:nvPicPr>
        <p:blipFill>
          <a:blip r:embed="rId6">
            <a:alphaModFix/>
          </a:blip>
          <a:stretch>
            <a:fillRect/>
          </a:stretch>
        </p:blipFill>
        <p:spPr>
          <a:xfrm>
            <a:off x="5767800" y="3583825"/>
            <a:ext cx="2547875" cy="14331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9"/>
                                        </p:tgtEl>
                                        <p:attrNameLst>
                                          <p:attrName>style.visibility</p:attrName>
                                        </p:attrNameLst>
                                      </p:cBhvr>
                                      <p:to>
                                        <p:strVal val="visible"/>
                                      </p:to>
                                    </p:set>
                                    <p:animEffect transition="in" filter="fade">
                                      <p:cBhvr>
                                        <p:cTn id="7" dur="1000"/>
                                        <p:tgtEl>
                                          <p:spTgt spid="3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8"/>
                                        </p:tgtEl>
                                        <p:attrNameLst>
                                          <p:attrName>style.visibility</p:attrName>
                                        </p:attrNameLst>
                                      </p:cBhvr>
                                      <p:to>
                                        <p:strVal val="visible"/>
                                      </p:to>
                                    </p:set>
                                    <p:animEffect transition="in" filter="fade">
                                      <p:cBhvr>
                                        <p:cTn id="12" dur="1000"/>
                                        <p:tgtEl>
                                          <p:spTgt spid="3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0"/>
                                        </p:tgtEl>
                                        <p:attrNameLst>
                                          <p:attrName>style.visibility</p:attrName>
                                        </p:attrNameLst>
                                      </p:cBhvr>
                                      <p:to>
                                        <p:strVal val="visible"/>
                                      </p:to>
                                    </p:set>
                                    <p:animEffect transition="in" filter="fade">
                                      <p:cBhvr>
                                        <p:cTn id="17" dur="10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3"/>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vi" sz="3150"/>
              <a:t>1. What is Lambda Expression?</a:t>
            </a:r>
            <a:endParaRPr sz="3150"/>
          </a:p>
        </p:txBody>
      </p:sp>
      <p:sp>
        <p:nvSpPr>
          <p:cNvPr id="346" name="Google Shape;346;p53"/>
          <p:cNvSpPr txBox="1">
            <a:spLocks noGrp="1"/>
          </p:cNvSpPr>
          <p:nvPr>
            <p:ph type="body" idx="1"/>
          </p:nvPr>
        </p:nvSpPr>
        <p:spPr>
          <a:xfrm>
            <a:off x="311700" y="1152475"/>
            <a:ext cx="8520600" cy="3416400"/>
          </a:xfrm>
          <a:prstGeom prst="rect">
            <a:avLst/>
          </a:prstGeom>
          <a:noFill/>
          <a:ln>
            <a:noFill/>
          </a:ln>
        </p:spPr>
        <p:txBody>
          <a:bodyPr spcFirstLastPara="1" wrap="square" lIns="0" tIns="34275" rIns="0" bIns="34275" anchor="t" anchorCtr="0">
            <a:normAutofit/>
          </a:bodyPr>
          <a:lstStyle/>
          <a:p>
            <a:pPr marL="457200" lvl="0" indent="-387350" algn="l" rtl="0">
              <a:lnSpc>
                <a:spcPct val="150000"/>
              </a:lnSpc>
              <a:spcBef>
                <a:spcPts val="0"/>
              </a:spcBef>
              <a:spcAft>
                <a:spcPts val="0"/>
              </a:spcAft>
              <a:buSzPts val="2500"/>
              <a:buChar char="-"/>
            </a:pPr>
            <a:r>
              <a:rPr lang="vi"/>
              <a:t>Anonymous function can be handled as first-class language citizen</a:t>
            </a:r>
            <a:endParaRPr/>
          </a:p>
          <a:p>
            <a:pPr marL="457200" lvl="0" indent="-387350" algn="l" rtl="0">
              <a:lnSpc>
                <a:spcPct val="150000"/>
              </a:lnSpc>
              <a:spcBef>
                <a:spcPts val="0"/>
              </a:spcBef>
              <a:spcAft>
                <a:spcPts val="0"/>
              </a:spcAft>
              <a:buSzPts val="2500"/>
              <a:buChar char="-"/>
            </a:pPr>
            <a:r>
              <a:rPr lang="vi"/>
              <a:t>Short block of codes which takes in parameters and returns a value</a:t>
            </a:r>
            <a:endParaRPr/>
          </a:p>
          <a:p>
            <a:pPr marL="457200" lvl="0" indent="-387350" algn="l" rtl="0">
              <a:lnSpc>
                <a:spcPct val="150000"/>
              </a:lnSpc>
              <a:spcBef>
                <a:spcPts val="0"/>
              </a:spcBef>
              <a:spcAft>
                <a:spcPts val="0"/>
              </a:spcAft>
              <a:buSzPts val="2500"/>
              <a:buChar char="-"/>
            </a:pPr>
            <a:r>
              <a:rPr lang="vi"/>
              <a:t>Added in Java 8</a:t>
            </a:r>
            <a:endParaRPr/>
          </a:p>
        </p:txBody>
      </p:sp>
      <p:sp>
        <p:nvSpPr>
          <p:cNvPr id="347" name="Google Shape;347;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4"/>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vi" sz="2500"/>
              <a:t>2. Syntax</a:t>
            </a:r>
            <a:endParaRPr sz="2500"/>
          </a:p>
        </p:txBody>
      </p:sp>
      <p:sp>
        <p:nvSpPr>
          <p:cNvPr id="353" name="Google Shape;35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29</a:t>
            </a:fld>
            <a:endParaRPr/>
          </a:p>
        </p:txBody>
      </p:sp>
      <p:pic>
        <p:nvPicPr>
          <p:cNvPr id="354" name="Google Shape;354;p54"/>
          <p:cNvPicPr preferRelativeResize="0"/>
          <p:nvPr/>
        </p:nvPicPr>
        <p:blipFill>
          <a:blip r:embed="rId3">
            <a:alphaModFix/>
          </a:blip>
          <a:stretch>
            <a:fillRect/>
          </a:stretch>
        </p:blipFill>
        <p:spPr>
          <a:xfrm>
            <a:off x="2027343" y="963150"/>
            <a:ext cx="5089315" cy="382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p:nvPr/>
        </p:nvSpPr>
        <p:spPr>
          <a:xfrm>
            <a:off x="324197" y="224444"/>
            <a:ext cx="4750723"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2700" b="1" i="0" u="none" strike="noStrike" cap="none">
                <a:solidFill>
                  <a:schemeClr val="dk1"/>
                </a:solidFill>
                <a:latin typeface="Calibri"/>
                <a:ea typeface="Calibri"/>
                <a:cs typeface="Calibri"/>
                <a:sym typeface="Calibri"/>
              </a:rPr>
              <a:t>GENERIC</a:t>
            </a:r>
            <a:endParaRPr sz="1100"/>
          </a:p>
        </p:txBody>
      </p:sp>
      <p:sp>
        <p:nvSpPr>
          <p:cNvPr id="149" name="Google Shape;149;p28"/>
          <p:cNvSpPr txBox="1"/>
          <p:nvPr/>
        </p:nvSpPr>
        <p:spPr>
          <a:xfrm>
            <a:off x="380307" y="766849"/>
            <a:ext cx="8136000" cy="1239000"/>
          </a:xfrm>
          <a:prstGeom prst="rect">
            <a:avLst/>
          </a:prstGeom>
          <a:noFill/>
          <a:ln>
            <a:noFill/>
          </a:ln>
        </p:spPr>
        <p:txBody>
          <a:bodyPr spcFirstLastPara="1" wrap="square" lIns="68575" tIns="34275" rIns="68575" bIns="34275" anchor="t" anchorCtr="0">
            <a:spAutoFit/>
          </a:bodyPr>
          <a:lstStyle/>
          <a:p>
            <a:pPr marL="215900" marR="0" lvl="0" indent="-247650" algn="l" rtl="0">
              <a:spcBef>
                <a:spcPts val="0"/>
              </a:spcBef>
              <a:spcAft>
                <a:spcPts val="0"/>
              </a:spcAft>
              <a:buClr>
                <a:schemeClr val="dk1"/>
              </a:buClr>
              <a:buSzPts val="1900"/>
              <a:buFont typeface="Calibri"/>
              <a:buChar char="-"/>
            </a:pPr>
            <a:r>
              <a:rPr lang="vi" sz="1900">
                <a:solidFill>
                  <a:schemeClr val="dk1"/>
                </a:solidFill>
                <a:latin typeface="Calibri"/>
                <a:ea typeface="Calibri"/>
                <a:cs typeface="Calibri"/>
                <a:sym typeface="Calibri"/>
              </a:rPr>
              <a:t>Generic là gì ?</a:t>
            </a:r>
            <a:endParaRPr sz="1600"/>
          </a:p>
          <a:p>
            <a:pPr marL="215900" marR="0" lvl="0" indent="-127000" algn="l" rtl="0">
              <a:spcBef>
                <a:spcPts val="0"/>
              </a:spcBef>
              <a:spcAft>
                <a:spcPts val="0"/>
              </a:spcAft>
              <a:buClr>
                <a:schemeClr val="dk1"/>
              </a:buClr>
              <a:buSzPts val="1400"/>
              <a:buFont typeface="Calibri"/>
              <a:buNone/>
            </a:pPr>
            <a:endParaRPr sz="1900">
              <a:solidFill>
                <a:schemeClr val="dk1"/>
              </a:solidFill>
              <a:latin typeface="Calibri"/>
              <a:ea typeface="Calibri"/>
              <a:cs typeface="Calibri"/>
              <a:sym typeface="Calibri"/>
            </a:endParaRPr>
          </a:p>
          <a:p>
            <a:pPr marL="0" marR="0" lvl="0" indent="0" algn="l" rtl="0">
              <a:spcBef>
                <a:spcPts val="0"/>
              </a:spcBef>
              <a:spcAft>
                <a:spcPts val="0"/>
              </a:spcAft>
              <a:buNone/>
            </a:pPr>
            <a:r>
              <a:rPr lang="vi" sz="1900">
                <a:solidFill>
                  <a:schemeClr val="dk1"/>
                </a:solidFill>
                <a:latin typeface="Calibri"/>
                <a:ea typeface="Calibri"/>
                <a:cs typeface="Calibri"/>
                <a:sym typeface="Calibri"/>
              </a:rPr>
              <a:t>Generics trong java là một cách để xác định các kiểu dữ liệu cụ thể cho các lớp và phương thức trong ngữ cảnh khác nhau.</a:t>
            </a:r>
            <a:endParaRPr sz="1900">
              <a:solidFill>
                <a:schemeClr val="dk1"/>
              </a:solidFill>
              <a:latin typeface="Calibri"/>
              <a:ea typeface="Calibri"/>
              <a:cs typeface="Calibri"/>
              <a:sym typeface="Calibri"/>
            </a:endParaRPr>
          </a:p>
        </p:txBody>
      </p:sp>
      <p:pic>
        <p:nvPicPr>
          <p:cNvPr id="150" name="Google Shape;150;p28" descr="https://codelearn.io/Media/Default/Users/SeiSilver/GenericImg/2-1.png"/>
          <p:cNvPicPr preferRelativeResize="0"/>
          <p:nvPr/>
        </p:nvPicPr>
        <p:blipFill rotWithShape="1">
          <a:blip r:embed="rId3">
            <a:alphaModFix/>
          </a:blip>
          <a:srcRect/>
          <a:stretch/>
        </p:blipFill>
        <p:spPr>
          <a:xfrm>
            <a:off x="430219" y="2212770"/>
            <a:ext cx="4644692" cy="255348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5"/>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vi" sz="2500"/>
              <a:t>3. Lambda Expression in other languages</a:t>
            </a:r>
            <a:endParaRPr sz="2500"/>
          </a:p>
        </p:txBody>
      </p:sp>
      <p:sp>
        <p:nvSpPr>
          <p:cNvPr id="360" name="Google Shape;360;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30</a:t>
            </a:fld>
            <a:endParaRPr/>
          </a:p>
        </p:txBody>
      </p:sp>
      <p:pic>
        <p:nvPicPr>
          <p:cNvPr id="361" name="Google Shape;361;p55"/>
          <p:cNvPicPr preferRelativeResize="0"/>
          <p:nvPr/>
        </p:nvPicPr>
        <p:blipFill>
          <a:blip r:embed="rId3">
            <a:alphaModFix/>
          </a:blip>
          <a:stretch>
            <a:fillRect/>
          </a:stretch>
        </p:blipFill>
        <p:spPr>
          <a:xfrm>
            <a:off x="2560111" y="1170125"/>
            <a:ext cx="4023777"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6"/>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vi" sz="3150"/>
              <a:t>4. Why Lambda Expression?</a:t>
            </a:r>
            <a:endParaRPr sz="3150"/>
          </a:p>
        </p:txBody>
      </p:sp>
      <p:sp>
        <p:nvSpPr>
          <p:cNvPr id="367" name="Google Shape;367;p56"/>
          <p:cNvSpPr txBox="1">
            <a:spLocks noGrp="1"/>
          </p:cNvSpPr>
          <p:nvPr>
            <p:ph type="body" idx="1"/>
          </p:nvPr>
        </p:nvSpPr>
        <p:spPr>
          <a:xfrm>
            <a:off x="311700" y="1152475"/>
            <a:ext cx="8520600" cy="3416400"/>
          </a:xfrm>
          <a:prstGeom prst="rect">
            <a:avLst/>
          </a:prstGeom>
          <a:noFill/>
          <a:ln>
            <a:noFill/>
          </a:ln>
        </p:spPr>
        <p:txBody>
          <a:bodyPr spcFirstLastPara="1" wrap="square" lIns="0" tIns="34275" rIns="0" bIns="34275" anchor="t" anchorCtr="0">
            <a:normAutofit/>
          </a:bodyPr>
          <a:lstStyle/>
          <a:p>
            <a:pPr marL="457200" lvl="0" indent="-387350" algn="l" rtl="0">
              <a:lnSpc>
                <a:spcPct val="150000"/>
              </a:lnSpc>
              <a:spcBef>
                <a:spcPts val="0"/>
              </a:spcBef>
              <a:spcAft>
                <a:spcPts val="0"/>
              </a:spcAft>
              <a:buSzPts val="2500"/>
              <a:buChar char="-"/>
            </a:pPr>
            <a:r>
              <a:rPr lang="vi"/>
              <a:t>Enables functional programming</a:t>
            </a:r>
            <a:endParaRPr/>
          </a:p>
          <a:p>
            <a:pPr marL="457200" lvl="0" indent="-387350" algn="l" rtl="0">
              <a:lnSpc>
                <a:spcPct val="150000"/>
              </a:lnSpc>
              <a:spcBef>
                <a:spcPts val="0"/>
              </a:spcBef>
              <a:spcAft>
                <a:spcPts val="0"/>
              </a:spcAft>
              <a:buSzPts val="2500"/>
              <a:buChar char="-"/>
            </a:pPr>
            <a:r>
              <a:rPr lang="vi"/>
              <a:t>Readable and concise code</a:t>
            </a:r>
            <a:endParaRPr/>
          </a:p>
          <a:p>
            <a:pPr marL="457200" lvl="0" indent="-387350" algn="l" rtl="0">
              <a:lnSpc>
                <a:spcPct val="150000"/>
              </a:lnSpc>
              <a:spcBef>
                <a:spcPts val="0"/>
              </a:spcBef>
              <a:spcAft>
                <a:spcPts val="0"/>
              </a:spcAft>
              <a:buSzPts val="2500"/>
              <a:buChar char="-"/>
            </a:pPr>
            <a:r>
              <a:rPr lang="vi"/>
              <a:t>Easy-to-Use APIs and Libraries</a:t>
            </a:r>
            <a:endParaRPr/>
          </a:p>
          <a:p>
            <a:pPr marL="457200" lvl="0" indent="-387350" algn="l" rtl="0">
              <a:lnSpc>
                <a:spcPct val="150000"/>
              </a:lnSpc>
              <a:spcBef>
                <a:spcPts val="0"/>
              </a:spcBef>
              <a:spcAft>
                <a:spcPts val="0"/>
              </a:spcAft>
              <a:buSzPts val="2500"/>
              <a:buChar char="-"/>
            </a:pPr>
            <a:r>
              <a:rPr lang="vi"/>
              <a:t>Enables support for parallel processing</a:t>
            </a:r>
            <a:endParaRPr/>
          </a:p>
        </p:txBody>
      </p:sp>
      <p:sp>
        <p:nvSpPr>
          <p:cNvPr id="368" name="Google Shape;368;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7"/>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vi" sz="3150"/>
              <a:t>5. Best Practice</a:t>
            </a:r>
            <a:endParaRPr sz="3150"/>
          </a:p>
        </p:txBody>
      </p:sp>
      <p:sp>
        <p:nvSpPr>
          <p:cNvPr id="374" name="Google Shape;374;p57"/>
          <p:cNvSpPr txBox="1">
            <a:spLocks noGrp="1"/>
          </p:cNvSpPr>
          <p:nvPr>
            <p:ph type="body" idx="1"/>
          </p:nvPr>
        </p:nvSpPr>
        <p:spPr>
          <a:xfrm>
            <a:off x="311700" y="1152475"/>
            <a:ext cx="8520600" cy="3416400"/>
          </a:xfrm>
          <a:prstGeom prst="rect">
            <a:avLst/>
          </a:prstGeom>
          <a:noFill/>
          <a:ln>
            <a:noFill/>
          </a:ln>
        </p:spPr>
        <p:txBody>
          <a:bodyPr spcFirstLastPara="1" wrap="square" lIns="0" tIns="34275" rIns="0" bIns="34275" anchor="t" anchorCtr="0">
            <a:normAutofit/>
          </a:bodyPr>
          <a:lstStyle/>
          <a:p>
            <a:pPr marL="457200" lvl="0" indent="-387350" algn="l" rtl="0">
              <a:lnSpc>
                <a:spcPct val="150000"/>
              </a:lnSpc>
              <a:spcBef>
                <a:spcPts val="0"/>
              </a:spcBef>
              <a:spcAft>
                <a:spcPts val="0"/>
              </a:spcAft>
              <a:buSzPts val="2500"/>
              <a:buChar char="-"/>
            </a:pPr>
            <a:r>
              <a:rPr lang="vi"/>
              <a:t>Keep lambda expressions short and self-explanatory</a:t>
            </a:r>
            <a:endParaRPr/>
          </a:p>
          <a:p>
            <a:pPr marL="457200" lvl="0" indent="-387350" algn="l" rtl="0">
              <a:lnSpc>
                <a:spcPct val="150000"/>
              </a:lnSpc>
              <a:spcBef>
                <a:spcPts val="0"/>
              </a:spcBef>
              <a:spcAft>
                <a:spcPts val="0"/>
              </a:spcAft>
              <a:buSzPts val="2500"/>
              <a:buChar char="-"/>
            </a:pPr>
            <a:r>
              <a:rPr lang="vi"/>
              <a:t>Avoid block of codes in lambda’s body</a:t>
            </a:r>
            <a:endParaRPr/>
          </a:p>
        </p:txBody>
      </p:sp>
      <p:pic>
        <p:nvPicPr>
          <p:cNvPr id="375" name="Google Shape;375;p57"/>
          <p:cNvPicPr preferRelativeResize="0"/>
          <p:nvPr/>
        </p:nvPicPr>
        <p:blipFill rotWithShape="1">
          <a:blip r:embed="rId3">
            <a:alphaModFix/>
          </a:blip>
          <a:srcRect/>
          <a:stretch/>
        </p:blipFill>
        <p:spPr>
          <a:xfrm>
            <a:off x="1046560" y="2312194"/>
            <a:ext cx="7050881" cy="2421731"/>
          </a:xfrm>
          <a:prstGeom prst="rect">
            <a:avLst/>
          </a:prstGeom>
          <a:noFill/>
          <a:ln>
            <a:noFill/>
          </a:ln>
        </p:spPr>
      </p:pic>
      <p:sp>
        <p:nvSpPr>
          <p:cNvPr id="376" name="Google Shape;376;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8"/>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vi" sz="3150"/>
              <a:t>5. Best Practice</a:t>
            </a:r>
            <a:endParaRPr sz="3150"/>
          </a:p>
        </p:txBody>
      </p:sp>
      <p:sp>
        <p:nvSpPr>
          <p:cNvPr id="382" name="Google Shape;382;p58"/>
          <p:cNvSpPr txBox="1">
            <a:spLocks noGrp="1"/>
          </p:cNvSpPr>
          <p:nvPr>
            <p:ph type="body" idx="1"/>
          </p:nvPr>
        </p:nvSpPr>
        <p:spPr>
          <a:xfrm>
            <a:off x="311700" y="1152475"/>
            <a:ext cx="8520600" cy="3416400"/>
          </a:xfrm>
          <a:prstGeom prst="rect">
            <a:avLst/>
          </a:prstGeom>
          <a:noFill/>
          <a:ln>
            <a:noFill/>
          </a:ln>
        </p:spPr>
        <p:txBody>
          <a:bodyPr spcFirstLastPara="1" wrap="square" lIns="0" tIns="34275" rIns="0" bIns="34275" anchor="t" anchorCtr="0">
            <a:normAutofit/>
          </a:bodyPr>
          <a:lstStyle/>
          <a:p>
            <a:pPr marL="457200" lvl="0" indent="-387350" algn="l" rtl="0">
              <a:lnSpc>
                <a:spcPct val="90000"/>
              </a:lnSpc>
              <a:spcBef>
                <a:spcPts val="0"/>
              </a:spcBef>
              <a:spcAft>
                <a:spcPts val="0"/>
              </a:spcAft>
              <a:buSzPts val="2500"/>
              <a:buChar char="-"/>
            </a:pPr>
            <a:r>
              <a:rPr lang="vi"/>
              <a:t>Avoid specifying parameter types</a:t>
            </a:r>
            <a:endParaRPr/>
          </a:p>
        </p:txBody>
      </p:sp>
      <p:pic>
        <p:nvPicPr>
          <p:cNvPr id="383" name="Google Shape;383;p58"/>
          <p:cNvPicPr preferRelativeResize="0"/>
          <p:nvPr/>
        </p:nvPicPr>
        <p:blipFill rotWithShape="1">
          <a:blip r:embed="rId3">
            <a:alphaModFix/>
          </a:blip>
          <a:srcRect/>
          <a:stretch/>
        </p:blipFill>
        <p:spPr>
          <a:xfrm>
            <a:off x="1003697" y="2308027"/>
            <a:ext cx="7136606" cy="1385888"/>
          </a:xfrm>
          <a:prstGeom prst="rect">
            <a:avLst/>
          </a:prstGeom>
          <a:noFill/>
          <a:ln>
            <a:noFill/>
          </a:ln>
        </p:spPr>
      </p:pic>
      <p:sp>
        <p:nvSpPr>
          <p:cNvPr id="384" name="Google Shape;384;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9"/>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vi" sz="3150"/>
              <a:t>5. Best Practice</a:t>
            </a:r>
            <a:endParaRPr sz="3150"/>
          </a:p>
        </p:txBody>
      </p:sp>
      <p:sp>
        <p:nvSpPr>
          <p:cNvPr id="390" name="Google Shape;390;p59"/>
          <p:cNvSpPr txBox="1">
            <a:spLocks noGrp="1"/>
          </p:cNvSpPr>
          <p:nvPr>
            <p:ph type="body" idx="1"/>
          </p:nvPr>
        </p:nvSpPr>
        <p:spPr>
          <a:xfrm>
            <a:off x="311700" y="1152475"/>
            <a:ext cx="8520600" cy="3416400"/>
          </a:xfrm>
          <a:prstGeom prst="rect">
            <a:avLst/>
          </a:prstGeom>
          <a:noFill/>
          <a:ln>
            <a:noFill/>
          </a:ln>
        </p:spPr>
        <p:txBody>
          <a:bodyPr spcFirstLastPara="1" wrap="square" lIns="0" tIns="34275" rIns="0" bIns="34275" anchor="t" anchorCtr="0">
            <a:normAutofit/>
          </a:bodyPr>
          <a:lstStyle/>
          <a:p>
            <a:pPr marL="457200" lvl="0" indent="-387350" algn="l" rtl="0">
              <a:lnSpc>
                <a:spcPct val="90000"/>
              </a:lnSpc>
              <a:spcBef>
                <a:spcPts val="0"/>
              </a:spcBef>
              <a:spcAft>
                <a:spcPts val="0"/>
              </a:spcAft>
              <a:buSzPts val="2500"/>
              <a:buChar char="-"/>
            </a:pPr>
            <a:r>
              <a:rPr lang="vi"/>
              <a:t>Avoid () around single parameter</a:t>
            </a:r>
            <a:endParaRPr/>
          </a:p>
        </p:txBody>
      </p:sp>
      <p:pic>
        <p:nvPicPr>
          <p:cNvPr id="391" name="Google Shape;391;p59"/>
          <p:cNvPicPr preferRelativeResize="0"/>
          <p:nvPr/>
        </p:nvPicPr>
        <p:blipFill rotWithShape="1">
          <a:blip r:embed="rId3">
            <a:alphaModFix/>
          </a:blip>
          <a:srcRect/>
          <a:stretch/>
        </p:blipFill>
        <p:spPr>
          <a:xfrm>
            <a:off x="1021556" y="2366854"/>
            <a:ext cx="7100888" cy="1407319"/>
          </a:xfrm>
          <a:prstGeom prst="rect">
            <a:avLst/>
          </a:prstGeom>
          <a:noFill/>
          <a:ln>
            <a:noFill/>
          </a:ln>
        </p:spPr>
      </p:pic>
      <p:sp>
        <p:nvSpPr>
          <p:cNvPr id="392" name="Google Shape;392;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0"/>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vi" sz="3150"/>
              <a:t>5. Best Practice</a:t>
            </a:r>
            <a:endParaRPr sz="3150"/>
          </a:p>
        </p:txBody>
      </p:sp>
      <p:sp>
        <p:nvSpPr>
          <p:cNvPr id="398" name="Google Shape;398;p60"/>
          <p:cNvSpPr txBox="1">
            <a:spLocks noGrp="1"/>
          </p:cNvSpPr>
          <p:nvPr>
            <p:ph type="body" idx="1"/>
          </p:nvPr>
        </p:nvSpPr>
        <p:spPr>
          <a:xfrm>
            <a:off x="311700" y="1152475"/>
            <a:ext cx="8520600" cy="3416400"/>
          </a:xfrm>
          <a:prstGeom prst="rect">
            <a:avLst/>
          </a:prstGeom>
          <a:noFill/>
          <a:ln>
            <a:noFill/>
          </a:ln>
        </p:spPr>
        <p:txBody>
          <a:bodyPr spcFirstLastPara="1" wrap="square" lIns="0" tIns="34275" rIns="0" bIns="34275" anchor="t" anchorCtr="0">
            <a:normAutofit/>
          </a:bodyPr>
          <a:lstStyle/>
          <a:p>
            <a:pPr marL="457200" lvl="0" indent="-387350" algn="l" rtl="0">
              <a:lnSpc>
                <a:spcPct val="90000"/>
              </a:lnSpc>
              <a:spcBef>
                <a:spcPts val="0"/>
              </a:spcBef>
              <a:spcAft>
                <a:spcPts val="0"/>
              </a:spcAft>
              <a:buSzPts val="2500"/>
              <a:buChar char="-"/>
            </a:pPr>
            <a:r>
              <a:rPr lang="vi"/>
              <a:t>Avoid {} and return statement in one-line lambda body</a:t>
            </a:r>
            <a:endParaRPr/>
          </a:p>
        </p:txBody>
      </p:sp>
      <p:pic>
        <p:nvPicPr>
          <p:cNvPr id="399" name="Google Shape;399;p60"/>
          <p:cNvPicPr preferRelativeResize="0"/>
          <p:nvPr/>
        </p:nvPicPr>
        <p:blipFill rotWithShape="1">
          <a:blip r:embed="rId3">
            <a:alphaModFix/>
          </a:blip>
          <a:srcRect/>
          <a:stretch/>
        </p:blipFill>
        <p:spPr>
          <a:xfrm>
            <a:off x="1035844" y="2404197"/>
            <a:ext cx="7072313" cy="1457325"/>
          </a:xfrm>
          <a:prstGeom prst="rect">
            <a:avLst/>
          </a:prstGeom>
          <a:noFill/>
          <a:ln>
            <a:noFill/>
          </a:ln>
        </p:spPr>
      </p:pic>
      <p:sp>
        <p:nvSpPr>
          <p:cNvPr id="400" name="Google Shape;400;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1"/>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vi" sz="3150"/>
              <a:t>5. Best Practice</a:t>
            </a:r>
            <a:endParaRPr sz="3150"/>
          </a:p>
        </p:txBody>
      </p:sp>
      <p:sp>
        <p:nvSpPr>
          <p:cNvPr id="406" name="Google Shape;406;p61"/>
          <p:cNvSpPr txBox="1">
            <a:spLocks noGrp="1"/>
          </p:cNvSpPr>
          <p:nvPr>
            <p:ph type="body" idx="1"/>
          </p:nvPr>
        </p:nvSpPr>
        <p:spPr>
          <a:xfrm>
            <a:off x="241375" y="1112275"/>
            <a:ext cx="8520600" cy="3416400"/>
          </a:xfrm>
          <a:prstGeom prst="rect">
            <a:avLst/>
          </a:prstGeom>
          <a:noFill/>
          <a:ln>
            <a:noFill/>
          </a:ln>
        </p:spPr>
        <p:txBody>
          <a:bodyPr spcFirstLastPara="1" wrap="square" lIns="0" tIns="34275" rIns="0" bIns="34275" anchor="t" anchorCtr="0">
            <a:normAutofit/>
          </a:bodyPr>
          <a:lstStyle/>
          <a:p>
            <a:pPr marL="457200" lvl="0" indent="-387350" algn="l" rtl="0">
              <a:lnSpc>
                <a:spcPct val="90000"/>
              </a:lnSpc>
              <a:spcBef>
                <a:spcPts val="0"/>
              </a:spcBef>
              <a:spcAft>
                <a:spcPts val="0"/>
              </a:spcAft>
              <a:buSzPts val="2500"/>
              <a:buChar char="-"/>
            </a:pPr>
            <a:r>
              <a:rPr lang="vi"/>
              <a:t>Use method references</a:t>
            </a:r>
            <a:endParaRPr/>
          </a:p>
        </p:txBody>
      </p:sp>
      <p:sp>
        <p:nvSpPr>
          <p:cNvPr id="407" name="Google Shape;407;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2"/>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vi" sz="3150"/>
              <a:t>6. Method references</a:t>
            </a:r>
            <a:endParaRPr sz="3150"/>
          </a:p>
        </p:txBody>
      </p:sp>
      <p:sp>
        <p:nvSpPr>
          <p:cNvPr id="413" name="Google Shape;413;p62"/>
          <p:cNvSpPr txBox="1">
            <a:spLocks noGrp="1"/>
          </p:cNvSpPr>
          <p:nvPr>
            <p:ph type="body" idx="1"/>
          </p:nvPr>
        </p:nvSpPr>
        <p:spPr>
          <a:xfrm>
            <a:off x="311700" y="1152475"/>
            <a:ext cx="8520600" cy="3416400"/>
          </a:xfrm>
          <a:prstGeom prst="rect">
            <a:avLst/>
          </a:prstGeom>
          <a:noFill/>
          <a:ln>
            <a:noFill/>
          </a:ln>
        </p:spPr>
        <p:txBody>
          <a:bodyPr spcFirstLastPara="1" wrap="square" lIns="0" tIns="34275" rIns="0" bIns="34275" anchor="t" anchorCtr="0">
            <a:normAutofit/>
          </a:bodyPr>
          <a:lstStyle/>
          <a:p>
            <a:pPr marL="457200" lvl="0" indent="-387350" algn="l" rtl="0">
              <a:lnSpc>
                <a:spcPct val="90000"/>
              </a:lnSpc>
              <a:spcBef>
                <a:spcPts val="0"/>
              </a:spcBef>
              <a:spcAft>
                <a:spcPts val="0"/>
              </a:spcAft>
              <a:buSzPts val="2500"/>
              <a:buChar char="-"/>
            </a:pPr>
            <a:r>
              <a:rPr lang="vi"/>
              <a:t>Short and more readable alternative for lambda expression which only calls existing method</a:t>
            </a:r>
            <a:endParaRPr/>
          </a:p>
          <a:p>
            <a:pPr marL="0" lvl="0" indent="0" algn="l" rtl="0">
              <a:lnSpc>
                <a:spcPct val="90000"/>
              </a:lnSpc>
              <a:spcBef>
                <a:spcPts val="0"/>
              </a:spcBef>
              <a:spcAft>
                <a:spcPts val="0"/>
              </a:spcAft>
              <a:buNone/>
            </a:pPr>
            <a:endParaRPr/>
          </a:p>
          <a:p>
            <a:pPr marL="457200" lvl="0" indent="-387350" algn="l" rtl="0">
              <a:lnSpc>
                <a:spcPct val="90000"/>
              </a:lnSpc>
              <a:spcBef>
                <a:spcPts val="0"/>
              </a:spcBef>
              <a:spcAft>
                <a:spcPts val="0"/>
              </a:spcAft>
              <a:buSzPts val="2500"/>
              <a:buChar char="-"/>
            </a:pPr>
            <a:r>
              <a:rPr lang="vi"/>
              <a:t>4 variants of method references</a:t>
            </a:r>
            <a:endParaRPr/>
          </a:p>
        </p:txBody>
      </p:sp>
      <p:sp>
        <p:nvSpPr>
          <p:cNvPr id="414" name="Google Shape;414;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3"/>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vi" sz="3150"/>
              <a:t>6.1 Reference to static method</a:t>
            </a:r>
            <a:endParaRPr sz="3150"/>
          </a:p>
        </p:txBody>
      </p:sp>
      <p:sp>
        <p:nvSpPr>
          <p:cNvPr id="420" name="Google Shape;420;p63"/>
          <p:cNvSpPr txBox="1">
            <a:spLocks noGrp="1"/>
          </p:cNvSpPr>
          <p:nvPr>
            <p:ph type="body" idx="1"/>
          </p:nvPr>
        </p:nvSpPr>
        <p:spPr>
          <a:xfrm>
            <a:off x="311700" y="1152475"/>
            <a:ext cx="8520600" cy="3416400"/>
          </a:xfrm>
          <a:prstGeom prst="rect">
            <a:avLst/>
          </a:prstGeom>
          <a:noFill/>
          <a:ln>
            <a:noFill/>
          </a:ln>
        </p:spPr>
        <p:txBody>
          <a:bodyPr spcFirstLastPara="1" wrap="square" lIns="0" tIns="34275" rIns="0" bIns="34275" anchor="t" anchorCtr="0">
            <a:normAutofit/>
          </a:bodyPr>
          <a:lstStyle/>
          <a:p>
            <a:pPr marL="457200" lvl="0" indent="-387350" algn="l" rtl="0">
              <a:lnSpc>
                <a:spcPct val="90000"/>
              </a:lnSpc>
              <a:spcBef>
                <a:spcPts val="0"/>
              </a:spcBef>
              <a:spcAft>
                <a:spcPts val="0"/>
              </a:spcAft>
              <a:buSzPts val="2500"/>
              <a:buChar char="-"/>
            </a:pPr>
            <a:r>
              <a:rPr lang="vi" i="1"/>
              <a:t>ContainingClass::methodName</a:t>
            </a:r>
            <a:endParaRPr i="1"/>
          </a:p>
          <a:p>
            <a:pPr marL="914400" lvl="0" indent="0" algn="l" rtl="0">
              <a:lnSpc>
                <a:spcPct val="90000"/>
              </a:lnSpc>
              <a:spcBef>
                <a:spcPts val="0"/>
              </a:spcBef>
              <a:spcAft>
                <a:spcPts val="0"/>
              </a:spcAft>
              <a:buNone/>
            </a:pPr>
            <a:endParaRPr i="1"/>
          </a:p>
        </p:txBody>
      </p:sp>
      <p:sp>
        <p:nvSpPr>
          <p:cNvPr id="421" name="Google Shape;421;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38</a:t>
            </a:fld>
            <a:endParaRPr/>
          </a:p>
        </p:txBody>
      </p:sp>
      <p:pic>
        <p:nvPicPr>
          <p:cNvPr id="422" name="Google Shape;422;p63"/>
          <p:cNvPicPr preferRelativeResize="0"/>
          <p:nvPr/>
        </p:nvPicPr>
        <p:blipFill>
          <a:blip r:embed="rId3">
            <a:alphaModFix/>
          </a:blip>
          <a:stretch>
            <a:fillRect/>
          </a:stretch>
        </p:blipFill>
        <p:spPr>
          <a:xfrm>
            <a:off x="533200" y="2377400"/>
            <a:ext cx="8077599" cy="862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4"/>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vi" sz="3150"/>
              <a:t>6.2 Reference to instance method</a:t>
            </a:r>
            <a:endParaRPr sz="3150"/>
          </a:p>
        </p:txBody>
      </p:sp>
      <p:sp>
        <p:nvSpPr>
          <p:cNvPr id="428" name="Google Shape;428;p64"/>
          <p:cNvSpPr txBox="1">
            <a:spLocks noGrp="1"/>
          </p:cNvSpPr>
          <p:nvPr>
            <p:ph type="body" idx="1"/>
          </p:nvPr>
        </p:nvSpPr>
        <p:spPr>
          <a:xfrm>
            <a:off x="311700" y="1152475"/>
            <a:ext cx="8520600" cy="3416400"/>
          </a:xfrm>
          <a:prstGeom prst="rect">
            <a:avLst/>
          </a:prstGeom>
          <a:noFill/>
          <a:ln>
            <a:noFill/>
          </a:ln>
        </p:spPr>
        <p:txBody>
          <a:bodyPr spcFirstLastPara="1" wrap="square" lIns="0" tIns="34275" rIns="0" bIns="34275" anchor="t" anchorCtr="0">
            <a:normAutofit/>
          </a:bodyPr>
          <a:lstStyle/>
          <a:p>
            <a:pPr marL="457200" lvl="0" indent="-387350" algn="l" rtl="0">
              <a:lnSpc>
                <a:spcPct val="90000"/>
              </a:lnSpc>
              <a:spcBef>
                <a:spcPts val="0"/>
              </a:spcBef>
              <a:spcAft>
                <a:spcPts val="0"/>
              </a:spcAft>
              <a:buSzPts val="2500"/>
              <a:buChar char="-"/>
            </a:pPr>
            <a:r>
              <a:rPr lang="vi" i="1"/>
              <a:t>ContainingInstance:methodName</a:t>
            </a:r>
            <a:endParaRPr i="1"/>
          </a:p>
          <a:p>
            <a:pPr marL="914400" lvl="0" indent="0" algn="l" rtl="0">
              <a:lnSpc>
                <a:spcPct val="90000"/>
              </a:lnSpc>
              <a:spcBef>
                <a:spcPts val="0"/>
              </a:spcBef>
              <a:spcAft>
                <a:spcPts val="0"/>
              </a:spcAft>
              <a:buNone/>
            </a:pPr>
            <a:endParaRPr i="1"/>
          </a:p>
        </p:txBody>
      </p:sp>
      <p:sp>
        <p:nvSpPr>
          <p:cNvPr id="429" name="Google Shape;429;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39</a:t>
            </a:fld>
            <a:endParaRPr/>
          </a:p>
        </p:txBody>
      </p:sp>
      <p:pic>
        <p:nvPicPr>
          <p:cNvPr id="430" name="Google Shape;430;p64"/>
          <p:cNvPicPr preferRelativeResize="0"/>
          <p:nvPr/>
        </p:nvPicPr>
        <p:blipFill>
          <a:blip r:embed="rId3">
            <a:alphaModFix/>
          </a:blip>
          <a:stretch>
            <a:fillRect/>
          </a:stretch>
        </p:blipFill>
        <p:spPr>
          <a:xfrm>
            <a:off x="790663" y="2234175"/>
            <a:ext cx="7562675" cy="1370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p:nvPr/>
        </p:nvSpPr>
        <p:spPr>
          <a:xfrm>
            <a:off x="324197" y="224444"/>
            <a:ext cx="4750723"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2700" b="1">
                <a:solidFill>
                  <a:schemeClr val="dk1"/>
                </a:solidFill>
                <a:latin typeface="Calibri"/>
                <a:ea typeface="Calibri"/>
                <a:cs typeface="Calibri"/>
                <a:sym typeface="Calibri"/>
              </a:rPr>
              <a:t>GENERIC</a:t>
            </a:r>
            <a:endParaRPr sz="1100"/>
          </a:p>
        </p:txBody>
      </p:sp>
      <p:sp>
        <p:nvSpPr>
          <p:cNvPr id="156" name="Google Shape;156;p29"/>
          <p:cNvSpPr txBox="1"/>
          <p:nvPr/>
        </p:nvSpPr>
        <p:spPr>
          <a:xfrm>
            <a:off x="411480" y="798022"/>
            <a:ext cx="6645900" cy="762000"/>
          </a:xfrm>
          <a:prstGeom prst="rect">
            <a:avLst/>
          </a:prstGeom>
          <a:noFill/>
          <a:ln>
            <a:noFill/>
          </a:ln>
        </p:spPr>
        <p:txBody>
          <a:bodyPr spcFirstLastPara="1" wrap="square" lIns="68575" tIns="34275" rIns="68575" bIns="34275" anchor="t" anchorCtr="0">
            <a:spAutoFit/>
          </a:bodyPr>
          <a:lstStyle/>
          <a:p>
            <a:pPr marL="215900" marR="0" lvl="0" indent="-222250" algn="l" rtl="0">
              <a:spcBef>
                <a:spcPts val="0"/>
              </a:spcBef>
              <a:spcAft>
                <a:spcPts val="0"/>
              </a:spcAft>
              <a:buClr>
                <a:schemeClr val="dk1"/>
              </a:buClr>
              <a:buSzPts val="1500"/>
              <a:buFont typeface="Calibri"/>
              <a:buChar char="-"/>
            </a:pPr>
            <a:r>
              <a:rPr lang="vi" sz="1500">
                <a:solidFill>
                  <a:schemeClr val="dk1"/>
                </a:solidFill>
                <a:latin typeface="Calibri"/>
                <a:ea typeface="Calibri"/>
                <a:cs typeface="Calibri"/>
                <a:sym typeface="Calibri"/>
              </a:rPr>
              <a:t>Tại sao chúng ta nên sử dụng generic ?</a:t>
            </a:r>
            <a:endParaRPr sz="1200"/>
          </a:p>
          <a:p>
            <a:pPr marL="0" marR="0" lvl="0" indent="0" algn="l" rtl="0">
              <a:spcBef>
                <a:spcPts val="0"/>
              </a:spcBef>
              <a:spcAft>
                <a:spcPts val="0"/>
              </a:spcAft>
              <a:buNone/>
            </a:pPr>
            <a:endParaRPr sz="1500">
              <a:solidFill>
                <a:schemeClr val="dk1"/>
              </a:solidFill>
              <a:latin typeface="Calibri"/>
              <a:ea typeface="Calibri"/>
              <a:cs typeface="Calibri"/>
              <a:sym typeface="Calibri"/>
            </a:endParaRPr>
          </a:p>
          <a:p>
            <a:pPr marL="0" marR="0" lvl="0" indent="0" algn="l" rtl="0">
              <a:spcBef>
                <a:spcPts val="0"/>
              </a:spcBef>
              <a:spcAft>
                <a:spcPts val="0"/>
              </a:spcAft>
              <a:buNone/>
            </a:pPr>
            <a:r>
              <a:rPr lang="vi" sz="1500">
                <a:solidFill>
                  <a:schemeClr val="dk1"/>
                </a:solidFill>
                <a:latin typeface="Calibri"/>
                <a:ea typeface="Calibri"/>
                <a:cs typeface="Calibri"/>
                <a:sym typeface="Calibri"/>
              </a:rPr>
              <a:t>-     Vì sử dụng Generic sẽ có một số lợi thế như</a:t>
            </a:r>
            <a:endParaRPr sz="1500">
              <a:solidFill>
                <a:schemeClr val="dk1"/>
              </a:solidFill>
              <a:latin typeface="Calibri"/>
              <a:ea typeface="Calibri"/>
              <a:cs typeface="Calibri"/>
              <a:sym typeface="Calibri"/>
            </a:endParaRPr>
          </a:p>
        </p:txBody>
      </p:sp>
      <p:sp>
        <p:nvSpPr>
          <p:cNvPr id="157" name="Google Shape;157;p29"/>
          <p:cNvSpPr txBox="1"/>
          <p:nvPr/>
        </p:nvSpPr>
        <p:spPr>
          <a:xfrm>
            <a:off x="660862" y="1579349"/>
            <a:ext cx="7494000" cy="214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1500">
                <a:solidFill>
                  <a:schemeClr val="dk1"/>
                </a:solidFill>
                <a:latin typeface="Calibri"/>
                <a:ea typeface="Calibri"/>
                <a:cs typeface="Calibri"/>
                <a:sym typeface="Calibri"/>
              </a:rPr>
              <a:t>+ Kiểm tra kiểu dữ liệu luôn trong quá trình compiler.</a:t>
            </a:r>
            <a:endParaRPr sz="1500">
              <a:solidFill>
                <a:schemeClr val="dk1"/>
              </a:solidFill>
              <a:latin typeface="Calibri"/>
              <a:ea typeface="Calibri"/>
              <a:cs typeface="Calibri"/>
              <a:sym typeface="Calibri"/>
            </a:endParaRPr>
          </a:p>
          <a:p>
            <a:pPr marL="0" marR="0" lvl="0" indent="0" algn="l" rtl="0">
              <a:spcBef>
                <a:spcPts val="0"/>
              </a:spcBef>
              <a:spcAft>
                <a:spcPts val="0"/>
              </a:spcAft>
              <a:buNone/>
            </a:pPr>
            <a:endParaRPr sz="1500">
              <a:solidFill>
                <a:schemeClr val="dk1"/>
              </a:solidFill>
              <a:latin typeface="Calibri"/>
              <a:ea typeface="Calibri"/>
              <a:cs typeface="Calibri"/>
              <a:sym typeface="Calibri"/>
            </a:endParaRPr>
          </a:p>
          <a:p>
            <a:pPr marL="0" marR="0" lvl="0" indent="0" algn="l" rtl="0">
              <a:spcBef>
                <a:spcPts val="0"/>
              </a:spcBef>
              <a:spcAft>
                <a:spcPts val="0"/>
              </a:spcAft>
              <a:buNone/>
            </a:pPr>
            <a:r>
              <a:rPr lang="vi" sz="1500">
                <a:solidFill>
                  <a:schemeClr val="dk1"/>
                </a:solidFill>
                <a:latin typeface="Calibri"/>
                <a:ea typeface="Calibri"/>
                <a:cs typeface="Calibri"/>
                <a:sym typeface="Calibri"/>
              </a:rPr>
              <a:t>+ Không cần ép kiểu trả về</a:t>
            </a:r>
            <a:endParaRPr sz="1500">
              <a:solidFill>
                <a:schemeClr val="dk1"/>
              </a:solidFill>
              <a:latin typeface="Calibri"/>
              <a:ea typeface="Calibri"/>
              <a:cs typeface="Calibri"/>
              <a:sym typeface="Calibri"/>
            </a:endParaRPr>
          </a:p>
          <a:p>
            <a:pPr marL="0" marR="0" lvl="0" indent="0" algn="l" rtl="0">
              <a:spcBef>
                <a:spcPts val="0"/>
              </a:spcBef>
              <a:spcAft>
                <a:spcPts val="0"/>
              </a:spcAft>
              <a:buNone/>
            </a:pPr>
            <a:endParaRPr sz="1500">
              <a:solidFill>
                <a:schemeClr val="dk1"/>
              </a:solidFill>
              <a:latin typeface="Calibri"/>
              <a:ea typeface="Calibri"/>
              <a:cs typeface="Calibri"/>
              <a:sym typeface="Calibri"/>
            </a:endParaRPr>
          </a:p>
          <a:p>
            <a:pPr marL="0" marR="0" lvl="0" indent="0" algn="l" rtl="0">
              <a:spcBef>
                <a:spcPts val="0"/>
              </a:spcBef>
              <a:spcAft>
                <a:spcPts val="0"/>
              </a:spcAft>
              <a:buNone/>
            </a:pPr>
            <a:r>
              <a:rPr lang="vi" sz="1500">
                <a:solidFill>
                  <a:schemeClr val="dk1"/>
                </a:solidFill>
                <a:latin typeface="Calibri"/>
                <a:ea typeface="Calibri"/>
                <a:cs typeface="Calibri"/>
                <a:sym typeface="Calibri"/>
              </a:rPr>
              <a:t>+ Tái sử dụng code: Chúng ta có thể viết method, class</a:t>
            </a:r>
            <a:endParaRPr sz="1500">
              <a:solidFill>
                <a:schemeClr val="dk1"/>
              </a:solidFill>
              <a:latin typeface="Calibri"/>
              <a:ea typeface="Calibri"/>
              <a:cs typeface="Calibri"/>
              <a:sym typeface="Calibri"/>
            </a:endParaRPr>
          </a:p>
          <a:p>
            <a:pPr marL="0" marR="0" lvl="0" indent="0" algn="l" rtl="0">
              <a:spcBef>
                <a:spcPts val="0"/>
              </a:spcBef>
              <a:spcAft>
                <a:spcPts val="0"/>
              </a:spcAft>
              <a:buNone/>
            </a:pPr>
            <a:r>
              <a:rPr lang="vi" sz="1500">
                <a:solidFill>
                  <a:schemeClr val="dk1"/>
                </a:solidFill>
                <a:latin typeface="Calibri"/>
                <a:ea typeface="Calibri"/>
                <a:cs typeface="Calibri"/>
                <a:sym typeface="Calibri"/>
              </a:rPr>
              <a:t> hoặc interface sử dụng generic và chúng ta có thể </a:t>
            </a:r>
            <a:endParaRPr sz="1500">
              <a:solidFill>
                <a:schemeClr val="dk1"/>
              </a:solidFill>
              <a:latin typeface="Calibri"/>
              <a:ea typeface="Calibri"/>
              <a:cs typeface="Calibri"/>
              <a:sym typeface="Calibri"/>
            </a:endParaRPr>
          </a:p>
          <a:p>
            <a:pPr marL="0" marR="0" lvl="0" indent="0" algn="l" rtl="0">
              <a:spcBef>
                <a:spcPts val="0"/>
              </a:spcBef>
              <a:spcAft>
                <a:spcPts val="0"/>
              </a:spcAft>
              <a:buNone/>
            </a:pPr>
            <a:r>
              <a:rPr lang="vi" sz="1500">
                <a:solidFill>
                  <a:schemeClr val="dk1"/>
                </a:solidFill>
                <a:latin typeface="Calibri"/>
                <a:ea typeface="Calibri"/>
                <a:cs typeface="Calibri"/>
                <a:sym typeface="Calibri"/>
              </a:rPr>
              <a:t>sử dụng đoạn  code này với các type-parameter khác nhau. </a:t>
            </a:r>
            <a:endParaRPr sz="1200"/>
          </a:p>
          <a:p>
            <a:pPr marL="0" marR="0" lvl="0" indent="0" algn="l" rtl="0">
              <a:spcBef>
                <a:spcPts val="0"/>
              </a:spcBef>
              <a:spcAft>
                <a:spcPts val="0"/>
              </a:spcAft>
              <a:buNone/>
            </a:pPr>
            <a:endParaRPr sz="1500">
              <a:solidFill>
                <a:schemeClr val="dk1"/>
              </a:solidFill>
              <a:latin typeface="Calibri"/>
              <a:ea typeface="Calibri"/>
              <a:cs typeface="Calibri"/>
              <a:sym typeface="Calibri"/>
            </a:endParaRPr>
          </a:p>
          <a:p>
            <a:pPr marL="0" marR="0" lvl="0" indent="0" algn="l" rtl="0">
              <a:spcBef>
                <a:spcPts val="0"/>
              </a:spcBef>
              <a:spcAft>
                <a:spcPts val="0"/>
              </a:spcAft>
              <a:buNone/>
            </a:pPr>
            <a:endParaRPr sz="1500">
              <a:solidFill>
                <a:schemeClr val="dk1"/>
              </a:solidFill>
              <a:latin typeface="Calibri"/>
              <a:ea typeface="Calibri"/>
              <a:cs typeface="Calibri"/>
              <a:sym typeface="Calibri"/>
            </a:endParaRPr>
          </a:p>
        </p:txBody>
      </p:sp>
      <p:pic>
        <p:nvPicPr>
          <p:cNvPr id="158" name="Google Shape;158;p29" descr="https://codelearn.io/Media/Default/Users/SeiSilver/GenericImg/1-1.png"/>
          <p:cNvPicPr preferRelativeResize="0"/>
          <p:nvPr/>
        </p:nvPicPr>
        <p:blipFill rotWithShape="1">
          <a:blip r:embed="rId3">
            <a:alphaModFix/>
          </a:blip>
          <a:srcRect/>
          <a:stretch/>
        </p:blipFill>
        <p:spPr>
          <a:xfrm>
            <a:off x="5330935" y="607357"/>
            <a:ext cx="3525875" cy="1601864"/>
          </a:xfrm>
          <a:prstGeom prst="rect">
            <a:avLst/>
          </a:prstGeom>
          <a:noFill/>
          <a:ln>
            <a:noFill/>
          </a:ln>
        </p:spPr>
      </p:pic>
      <p:pic>
        <p:nvPicPr>
          <p:cNvPr id="159" name="Google Shape;159;p29"/>
          <p:cNvPicPr preferRelativeResize="0"/>
          <p:nvPr/>
        </p:nvPicPr>
        <p:blipFill rotWithShape="1">
          <a:blip r:embed="rId4">
            <a:alphaModFix/>
          </a:blip>
          <a:srcRect/>
          <a:stretch/>
        </p:blipFill>
        <p:spPr>
          <a:xfrm>
            <a:off x="5330925" y="2512725"/>
            <a:ext cx="3525875" cy="1510975"/>
          </a:xfrm>
          <a:prstGeom prst="rect">
            <a:avLst/>
          </a:prstGeom>
          <a:noFill/>
          <a:ln>
            <a:noFill/>
          </a:ln>
        </p:spPr>
      </p:pic>
      <p:sp>
        <p:nvSpPr>
          <p:cNvPr id="160" name="Google Shape;160;p2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vi"/>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5"/>
          <p:cNvSpPr txBox="1">
            <a:spLocks noGrp="1"/>
          </p:cNvSpPr>
          <p:nvPr>
            <p:ph type="title"/>
          </p:nvPr>
        </p:nvSpPr>
        <p:spPr>
          <a:xfrm>
            <a:off x="311700" y="445025"/>
            <a:ext cx="8587200" cy="7665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85000"/>
              </a:lnSpc>
              <a:spcBef>
                <a:spcPts val="0"/>
              </a:spcBef>
              <a:spcAft>
                <a:spcPts val="0"/>
              </a:spcAft>
              <a:buClr>
                <a:srgbClr val="3F3F3F"/>
              </a:buClr>
              <a:buSzPct val="114285"/>
              <a:buFont typeface="Calibri"/>
              <a:buNone/>
            </a:pPr>
            <a:r>
              <a:rPr lang="vi" sz="3150"/>
              <a:t>6.3 Reference to instance method of arbitrary object of particular type</a:t>
            </a:r>
            <a:endParaRPr sz="3150"/>
          </a:p>
        </p:txBody>
      </p:sp>
      <p:sp>
        <p:nvSpPr>
          <p:cNvPr id="436" name="Google Shape;436;p65"/>
          <p:cNvSpPr txBox="1">
            <a:spLocks noGrp="1"/>
          </p:cNvSpPr>
          <p:nvPr>
            <p:ph type="body" idx="1"/>
          </p:nvPr>
        </p:nvSpPr>
        <p:spPr>
          <a:xfrm>
            <a:off x="311700" y="1297763"/>
            <a:ext cx="8520600" cy="3416400"/>
          </a:xfrm>
          <a:prstGeom prst="rect">
            <a:avLst/>
          </a:prstGeom>
          <a:noFill/>
          <a:ln>
            <a:noFill/>
          </a:ln>
        </p:spPr>
        <p:txBody>
          <a:bodyPr spcFirstLastPara="1" wrap="square" lIns="0" tIns="34275" rIns="0" bIns="34275" anchor="t" anchorCtr="0">
            <a:normAutofit/>
          </a:bodyPr>
          <a:lstStyle/>
          <a:p>
            <a:pPr marL="457200" lvl="0" indent="-387350" algn="l" rtl="0">
              <a:lnSpc>
                <a:spcPct val="90000"/>
              </a:lnSpc>
              <a:spcBef>
                <a:spcPts val="0"/>
              </a:spcBef>
              <a:spcAft>
                <a:spcPts val="0"/>
              </a:spcAft>
              <a:buSzPts val="2500"/>
              <a:buChar char="-"/>
            </a:pPr>
            <a:r>
              <a:rPr lang="vi" i="1"/>
              <a:t>ContainingType::methodName</a:t>
            </a:r>
            <a:endParaRPr i="1"/>
          </a:p>
          <a:p>
            <a:pPr marL="914400" lvl="0" indent="0" algn="l" rtl="0">
              <a:lnSpc>
                <a:spcPct val="90000"/>
              </a:lnSpc>
              <a:spcBef>
                <a:spcPts val="0"/>
              </a:spcBef>
              <a:spcAft>
                <a:spcPts val="0"/>
              </a:spcAft>
              <a:buNone/>
            </a:pPr>
            <a:endParaRPr i="1"/>
          </a:p>
        </p:txBody>
      </p:sp>
      <p:sp>
        <p:nvSpPr>
          <p:cNvPr id="437" name="Google Shape;437;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40</a:t>
            </a:fld>
            <a:endParaRPr/>
          </a:p>
        </p:txBody>
      </p:sp>
      <p:pic>
        <p:nvPicPr>
          <p:cNvPr id="438" name="Google Shape;438;p65"/>
          <p:cNvPicPr preferRelativeResize="0"/>
          <p:nvPr/>
        </p:nvPicPr>
        <p:blipFill>
          <a:blip r:embed="rId3">
            <a:alphaModFix/>
          </a:blip>
          <a:stretch>
            <a:fillRect/>
          </a:stretch>
        </p:blipFill>
        <p:spPr>
          <a:xfrm>
            <a:off x="697187" y="2089675"/>
            <a:ext cx="7749625" cy="1564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6"/>
          <p:cNvSpPr txBox="1">
            <a:spLocks noGrp="1"/>
          </p:cNvSpPr>
          <p:nvPr>
            <p:ph type="title"/>
          </p:nvPr>
        </p:nvSpPr>
        <p:spPr>
          <a:xfrm>
            <a:off x="278400" y="156600"/>
            <a:ext cx="8587200" cy="7665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vi" sz="3150"/>
              <a:t>6.4 Reference to Constructor</a:t>
            </a:r>
            <a:endParaRPr sz="3150"/>
          </a:p>
        </p:txBody>
      </p:sp>
      <p:sp>
        <p:nvSpPr>
          <p:cNvPr id="444" name="Google Shape;444;p66"/>
          <p:cNvSpPr txBox="1">
            <a:spLocks noGrp="1"/>
          </p:cNvSpPr>
          <p:nvPr>
            <p:ph type="body" idx="1"/>
          </p:nvPr>
        </p:nvSpPr>
        <p:spPr>
          <a:xfrm>
            <a:off x="311700" y="1229188"/>
            <a:ext cx="8520600" cy="3416400"/>
          </a:xfrm>
          <a:prstGeom prst="rect">
            <a:avLst/>
          </a:prstGeom>
          <a:noFill/>
          <a:ln>
            <a:noFill/>
          </a:ln>
        </p:spPr>
        <p:txBody>
          <a:bodyPr spcFirstLastPara="1" wrap="square" lIns="0" tIns="34275" rIns="0" bIns="34275" anchor="t" anchorCtr="0">
            <a:normAutofit/>
          </a:bodyPr>
          <a:lstStyle/>
          <a:p>
            <a:pPr marL="457200" lvl="0" indent="-387350" algn="l" rtl="0">
              <a:lnSpc>
                <a:spcPct val="90000"/>
              </a:lnSpc>
              <a:spcBef>
                <a:spcPts val="0"/>
              </a:spcBef>
              <a:spcAft>
                <a:spcPts val="0"/>
              </a:spcAft>
              <a:buSzPts val="2500"/>
              <a:buChar char="-"/>
            </a:pPr>
            <a:r>
              <a:rPr lang="vi" i="1"/>
              <a:t>Classname::new</a:t>
            </a:r>
            <a:endParaRPr i="1"/>
          </a:p>
          <a:p>
            <a:pPr marL="914400" lvl="0" indent="0" algn="l" rtl="0">
              <a:lnSpc>
                <a:spcPct val="90000"/>
              </a:lnSpc>
              <a:spcBef>
                <a:spcPts val="0"/>
              </a:spcBef>
              <a:spcAft>
                <a:spcPts val="0"/>
              </a:spcAft>
              <a:buNone/>
            </a:pPr>
            <a:endParaRPr i="1"/>
          </a:p>
        </p:txBody>
      </p:sp>
      <p:sp>
        <p:nvSpPr>
          <p:cNvPr id="445" name="Google Shape;445;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41</a:t>
            </a:fld>
            <a:endParaRPr/>
          </a:p>
        </p:txBody>
      </p:sp>
      <p:pic>
        <p:nvPicPr>
          <p:cNvPr id="446" name="Google Shape;446;p66"/>
          <p:cNvPicPr preferRelativeResize="0"/>
          <p:nvPr/>
        </p:nvPicPr>
        <p:blipFill>
          <a:blip r:embed="rId3">
            <a:alphaModFix/>
          </a:blip>
          <a:stretch>
            <a:fillRect/>
          </a:stretch>
        </p:blipFill>
        <p:spPr>
          <a:xfrm>
            <a:off x="906125" y="2104100"/>
            <a:ext cx="7331750" cy="1393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0"/>
        <p:cNvGrpSpPr/>
        <p:nvPr/>
      </p:nvGrpSpPr>
      <p:grpSpPr>
        <a:xfrm>
          <a:off x="0" y="0"/>
          <a:ext cx="0" cy="0"/>
          <a:chOff x="0" y="0"/>
          <a:chExt cx="0" cy="0"/>
        </a:xfrm>
      </p:grpSpPr>
      <p:sp>
        <p:nvSpPr>
          <p:cNvPr id="451" name="Google Shape;451;p67"/>
          <p:cNvSpPr txBox="1">
            <a:spLocks noGrp="1"/>
          </p:cNvSpPr>
          <p:nvPr>
            <p:ph type="title"/>
          </p:nvPr>
        </p:nvSpPr>
        <p:spPr>
          <a:xfrm>
            <a:off x="311700" y="2150850"/>
            <a:ext cx="8520600" cy="841800"/>
          </a:xfrm>
          <a:prstGeom prst="rect">
            <a:avLst/>
          </a:prstGeom>
          <a:noFill/>
          <a:ln>
            <a:noFill/>
          </a:ln>
        </p:spPr>
        <p:txBody>
          <a:bodyPr spcFirstLastPara="1" wrap="square" lIns="68575" tIns="34275" rIns="68575" bIns="34275" anchor="b" anchorCtr="0">
            <a:normAutofit/>
          </a:bodyPr>
          <a:lstStyle/>
          <a:p>
            <a:pPr marL="0" lvl="0" indent="0" algn="ctr" rtl="0">
              <a:lnSpc>
                <a:spcPct val="85000"/>
              </a:lnSpc>
              <a:spcBef>
                <a:spcPts val="0"/>
              </a:spcBef>
              <a:spcAft>
                <a:spcPts val="0"/>
              </a:spcAft>
              <a:buClr>
                <a:srgbClr val="262626"/>
              </a:buClr>
              <a:buSzPts val="6000"/>
              <a:buFont typeface="Calibri"/>
              <a:buNone/>
            </a:pPr>
            <a:endParaRPr sz="3150"/>
          </a:p>
        </p:txBody>
      </p:sp>
      <p:sp>
        <p:nvSpPr>
          <p:cNvPr id="452" name="Google Shape;452;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8"/>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vi" sz="3150"/>
              <a:t>1. What is Functional Interface?</a:t>
            </a:r>
            <a:endParaRPr sz="3150"/>
          </a:p>
        </p:txBody>
      </p:sp>
      <p:sp>
        <p:nvSpPr>
          <p:cNvPr id="458" name="Google Shape;458;p68"/>
          <p:cNvSpPr txBox="1">
            <a:spLocks noGrp="1"/>
          </p:cNvSpPr>
          <p:nvPr>
            <p:ph type="body" idx="1"/>
          </p:nvPr>
        </p:nvSpPr>
        <p:spPr>
          <a:xfrm>
            <a:off x="311700" y="1152475"/>
            <a:ext cx="8520600" cy="3416400"/>
          </a:xfrm>
          <a:prstGeom prst="rect">
            <a:avLst/>
          </a:prstGeom>
          <a:noFill/>
          <a:ln>
            <a:noFill/>
          </a:ln>
        </p:spPr>
        <p:txBody>
          <a:bodyPr spcFirstLastPara="1" wrap="square" lIns="0" tIns="34275" rIns="0" bIns="34275" anchor="t" anchorCtr="0">
            <a:normAutofit/>
          </a:bodyPr>
          <a:lstStyle/>
          <a:p>
            <a:pPr marL="457200" lvl="0" indent="-387350" algn="l" rtl="0">
              <a:lnSpc>
                <a:spcPct val="150000"/>
              </a:lnSpc>
              <a:spcBef>
                <a:spcPts val="0"/>
              </a:spcBef>
              <a:spcAft>
                <a:spcPts val="0"/>
              </a:spcAft>
              <a:buSzPts val="2500"/>
              <a:buChar char="-"/>
            </a:pPr>
            <a:r>
              <a:rPr lang="vi"/>
              <a:t>Interface with SAM (Single Abstract Method)</a:t>
            </a:r>
            <a:endParaRPr/>
          </a:p>
          <a:p>
            <a:pPr marL="457200" lvl="0" indent="-387350" algn="l" rtl="0">
              <a:lnSpc>
                <a:spcPct val="150000"/>
              </a:lnSpc>
              <a:spcBef>
                <a:spcPts val="0"/>
              </a:spcBef>
              <a:spcAft>
                <a:spcPts val="0"/>
              </a:spcAft>
              <a:buSzPts val="2500"/>
              <a:buChar char="-"/>
            </a:pPr>
            <a:r>
              <a:rPr lang="vi"/>
              <a:t>Lambda expression can be passed if a method is accepting a functional interface</a:t>
            </a:r>
            <a:endParaRPr/>
          </a:p>
        </p:txBody>
      </p:sp>
      <p:sp>
        <p:nvSpPr>
          <p:cNvPr id="459" name="Google Shape;459;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9"/>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vi" sz="3150"/>
              <a:t>2. Syntax</a:t>
            </a:r>
            <a:endParaRPr sz="3150"/>
          </a:p>
        </p:txBody>
      </p:sp>
      <p:sp>
        <p:nvSpPr>
          <p:cNvPr id="465" name="Google Shape;465;p69"/>
          <p:cNvSpPr txBox="1">
            <a:spLocks noGrp="1"/>
          </p:cNvSpPr>
          <p:nvPr>
            <p:ph type="body" idx="1"/>
          </p:nvPr>
        </p:nvSpPr>
        <p:spPr>
          <a:xfrm>
            <a:off x="311700" y="1152475"/>
            <a:ext cx="8520600" cy="3416400"/>
          </a:xfrm>
          <a:prstGeom prst="rect">
            <a:avLst/>
          </a:prstGeom>
          <a:noFill/>
          <a:ln>
            <a:noFill/>
          </a:ln>
        </p:spPr>
        <p:txBody>
          <a:bodyPr spcFirstLastPara="1" wrap="square" lIns="0" tIns="34275" rIns="0" bIns="34275" anchor="t" anchorCtr="0">
            <a:normAutofit/>
          </a:bodyPr>
          <a:lstStyle/>
          <a:p>
            <a:pPr marL="63500" lvl="0" indent="0" algn="l" rtl="0">
              <a:lnSpc>
                <a:spcPct val="90000"/>
              </a:lnSpc>
              <a:spcBef>
                <a:spcPts val="0"/>
              </a:spcBef>
              <a:spcAft>
                <a:spcPts val="0"/>
              </a:spcAft>
              <a:buSzPts val="1500"/>
              <a:buNone/>
            </a:pPr>
            <a:endParaRPr sz="1100"/>
          </a:p>
        </p:txBody>
      </p:sp>
      <p:pic>
        <p:nvPicPr>
          <p:cNvPr id="466" name="Google Shape;466;p69"/>
          <p:cNvPicPr preferRelativeResize="0"/>
          <p:nvPr/>
        </p:nvPicPr>
        <p:blipFill rotWithShape="1">
          <a:blip r:embed="rId3">
            <a:alphaModFix/>
          </a:blip>
          <a:srcRect/>
          <a:stretch/>
        </p:blipFill>
        <p:spPr>
          <a:xfrm>
            <a:off x="1424902" y="1152470"/>
            <a:ext cx="5657450" cy="3594725"/>
          </a:xfrm>
          <a:prstGeom prst="rect">
            <a:avLst/>
          </a:prstGeom>
          <a:noFill/>
          <a:ln>
            <a:noFill/>
          </a:ln>
        </p:spPr>
      </p:pic>
      <p:sp>
        <p:nvSpPr>
          <p:cNvPr id="467" name="Google Shape;467;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0"/>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vi" sz="3150"/>
              <a:t>4. Built-in functional interface</a:t>
            </a:r>
            <a:endParaRPr sz="3150"/>
          </a:p>
        </p:txBody>
      </p:sp>
      <p:sp>
        <p:nvSpPr>
          <p:cNvPr id="473" name="Google Shape;473;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45</a:t>
            </a:fld>
            <a:endParaRPr/>
          </a:p>
        </p:txBody>
      </p:sp>
      <p:pic>
        <p:nvPicPr>
          <p:cNvPr id="474" name="Google Shape;474;p70"/>
          <p:cNvPicPr preferRelativeResize="0"/>
          <p:nvPr/>
        </p:nvPicPr>
        <p:blipFill>
          <a:blip r:embed="rId3">
            <a:alphaModFix/>
          </a:blip>
          <a:stretch>
            <a:fillRect/>
          </a:stretch>
        </p:blipFill>
        <p:spPr>
          <a:xfrm>
            <a:off x="2349088" y="1186050"/>
            <a:ext cx="4445825" cy="33378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1"/>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vi" sz="3150"/>
              <a:t>5. Best practice</a:t>
            </a:r>
            <a:endParaRPr sz="3150"/>
          </a:p>
        </p:txBody>
      </p:sp>
      <p:sp>
        <p:nvSpPr>
          <p:cNvPr id="480" name="Google Shape;480;p71"/>
          <p:cNvSpPr txBox="1">
            <a:spLocks noGrp="1"/>
          </p:cNvSpPr>
          <p:nvPr>
            <p:ph type="body" idx="1"/>
          </p:nvPr>
        </p:nvSpPr>
        <p:spPr>
          <a:xfrm>
            <a:off x="311700" y="1152475"/>
            <a:ext cx="8520600" cy="3416400"/>
          </a:xfrm>
          <a:prstGeom prst="rect">
            <a:avLst/>
          </a:prstGeom>
          <a:noFill/>
          <a:ln>
            <a:noFill/>
          </a:ln>
        </p:spPr>
        <p:txBody>
          <a:bodyPr spcFirstLastPara="1" wrap="square" lIns="0" tIns="34275" rIns="0" bIns="34275" anchor="t" anchorCtr="0">
            <a:normAutofit/>
          </a:bodyPr>
          <a:lstStyle/>
          <a:p>
            <a:pPr marL="457200" lvl="0" indent="-387350" algn="l" rtl="0">
              <a:lnSpc>
                <a:spcPct val="90000"/>
              </a:lnSpc>
              <a:spcBef>
                <a:spcPts val="0"/>
              </a:spcBef>
              <a:spcAft>
                <a:spcPts val="0"/>
              </a:spcAft>
              <a:buSzPts val="2500"/>
              <a:buChar char="-"/>
            </a:pPr>
            <a:r>
              <a:rPr lang="vi"/>
              <a:t>Prefer built-in functional interfaces</a:t>
            </a:r>
            <a:endParaRPr/>
          </a:p>
        </p:txBody>
      </p:sp>
      <p:sp>
        <p:nvSpPr>
          <p:cNvPr id="481" name="Google Shape;481;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2"/>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vi" sz="3150"/>
              <a:t>5. Best practice</a:t>
            </a:r>
            <a:endParaRPr sz="3150"/>
          </a:p>
        </p:txBody>
      </p:sp>
      <p:sp>
        <p:nvSpPr>
          <p:cNvPr id="487" name="Google Shape;487;p72"/>
          <p:cNvSpPr txBox="1">
            <a:spLocks noGrp="1"/>
          </p:cNvSpPr>
          <p:nvPr>
            <p:ph type="body" idx="1"/>
          </p:nvPr>
        </p:nvSpPr>
        <p:spPr>
          <a:xfrm>
            <a:off x="311700" y="1152475"/>
            <a:ext cx="8520600" cy="3416400"/>
          </a:xfrm>
          <a:prstGeom prst="rect">
            <a:avLst/>
          </a:prstGeom>
          <a:noFill/>
          <a:ln>
            <a:noFill/>
          </a:ln>
        </p:spPr>
        <p:txBody>
          <a:bodyPr spcFirstLastPara="1" wrap="square" lIns="0" tIns="34275" rIns="0" bIns="34275" anchor="t" anchorCtr="0">
            <a:normAutofit/>
          </a:bodyPr>
          <a:lstStyle/>
          <a:p>
            <a:pPr marL="457200" lvl="0" indent="-387350" algn="l" rtl="0">
              <a:lnSpc>
                <a:spcPct val="90000"/>
              </a:lnSpc>
              <a:spcBef>
                <a:spcPts val="0"/>
              </a:spcBef>
              <a:spcAft>
                <a:spcPts val="0"/>
              </a:spcAft>
              <a:buSzPts val="2500"/>
              <a:buChar char="-"/>
            </a:pPr>
            <a:r>
              <a:rPr lang="vi"/>
              <a:t>Use </a:t>
            </a:r>
            <a:r>
              <a:rPr lang="vi" i="1"/>
              <a:t>@FunctionalInterface </a:t>
            </a:r>
            <a:r>
              <a:rPr lang="vi"/>
              <a:t>annotation</a:t>
            </a:r>
            <a:endParaRPr/>
          </a:p>
        </p:txBody>
      </p:sp>
      <p:pic>
        <p:nvPicPr>
          <p:cNvPr id="488" name="Google Shape;488;p72"/>
          <p:cNvPicPr preferRelativeResize="0"/>
          <p:nvPr/>
        </p:nvPicPr>
        <p:blipFill rotWithShape="1">
          <a:blip r:embed="rId3">
            <a:alphaModFix/>
          </a:blip>
          <a:srcRect/>
          <a:stretch/>
        </p:blipFill>
        <p:spPr>
          <a:xfrm>
            <a:off x="213575" y="1674775"/>
            <a:ext cx="8780800" cy="2584675"/>
          </a:xfrm>
          <a:prstGeom prst="rect">
            <a:avLst/>
          </a:prstGeom>
          <a:noFill/>
          <a:ln>
            <a:noFill/>
          </a:ln>
        </p:spPr>
      </p:pic>
      <p:sp>
        <p:nvSpPr>
          <p:cNvPr id="489" name="Google Shape;489;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3"/>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vi" sz="3150"/>
              <a:t>5. Best practice</a:t>
            </a:r>
            <a:endParaRPr sz="3150"/>
          </a:p>
        </p:txBody>
      </p:sp>
      <p:sp>
        <p:nvSpPr>
          <p:cNvPr id="495" name="Google Shape;495;p73"/>
          <p:cNvSpPr txBox="1">
            <a:spLocks noGrp="1"/>
          </p:cNvSpPr>
          <p:nvPr>
            <p:ph type="body" idx="1"/>
          </p:nvPr>
        </p:nvSpPr>
        <p:spPr>
          <a:xfrm>
            <a:off x="311700" y="1152475"/>
            <a:ext cx="8520600" cy="3416400"/>
          </a:xfrm>
          <a:prstGeom prst="rect">
            <a:avLst/>
          </a:prstGeom>
          <a:noFill/>
          <a:ln>
            <a:noFill/>
          </a:ln>
        </p:spPr>
        <p:txBody>
          <a:bodyPr spcFirstLastPara="1" wrap="square" lIns="0" tIns="34275" rIns="0" bIns="34275" anchor="t" anchorCtr="0">
            <a:normAutofit/>
          </a:bodyPr>
          <a:lstStyle/>
          <a:p>
            <a:pPr marL="457200" lvl="0" indent="-387350" algn="l" rtl="0">
              <a:lnSpc>
                <a:spcPct val="90000"/>
              </a:lnSpc>
              <a:spcBef>
                <a:spcPts val="0"/>
              </a:spcBef>
              <a:spcAft>
                <a:spcPts val="0"/>
              </a:spcAft>
              <a:buSzPts val="2500"/>
              <a:buChar char="-"/>
            </a:pPr>
            <a:r>
              <a:rPr lang="vi"/>
              <a:t>Avoid overusing default methods</a:t>
            </a:r>
            <a:endParaRPr/>
          </a:p>
        </p:txBody>
      </p:sp>
      <p:pic>
        <p:nvPicPr>
          <p:cNvPr id="496" name="Google Shape;496;p73"/>
          <p:cNvPicPr preferRelativeResize="0"/>
          <p:nvPr/>
        </p:nvPicPr>
        <p:blipFill rotWithShape="1">
          <a:blip r:embed="rId3">
            <a:alphaModFix/>
          </a:blip>
          <a:srcRect/>
          <a:stretch/>
        </p:blipFill>
        <p:spPr>
          <a:xfrm>
            <a:off x="253826" y="1731948"/>
            <a:ext cx="8578476" cy="2716236"/>
          </a:xfrm>
          <a:prstGeom prst="rect">
            <a:avLst/>
          </a:prstGeom>
          <a:noFill/>
          <a:ln>
            <a:noFill/>
          </a:ln>
        </p:spPr>
      </p:pic>
      <p:sp>
        <p:nvSpPr>
          <p:cNvPr id="497" name="Google Shape;497;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4"/>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vi" sz="3150"/>
              <a:t>5. Best practice</a:t>
            </a:r>
            <a:endParaRPr sz="3150"/>
          </a:p>
        </p:txBody>
      </p:sp>
      <p:sp>
        <p:nvSpPr>
          <p:cNvPr id="503" name="Google Shape;503;p74"/>
          <p:cNvSpPr txBox="1">
            <a:spLocks noGrp="1"/>
          </p:cNvSpPr>
          <p:nvPr>
            <p:ph type="body" idx="1"/>
          </p:nvPr>
        </p:nvSpPr>
        <p:spPr>
          <a:xfrm>
            <a:off x="311700" y="1152475"/>
            <a:ext cx="8520600" cy="3416400"/>
          </a:xfrm>
          <a:prstGeom prst="rect">
            <a:avLst/>
          </a:prstGeom>
          <a:noFill/>
          <a:ln>
            <a:noFill/>
          </a:ln>
        </p:spPr>
        <p:txBody>
          <a:bodyPr spcFirstLastPara="1" wrap="square" lIns="0" tIns="34275" rIns="0" bIns="34275" anchor="t" anchorCtr="0">
            <a:normAutofit/>
          </a:bodyPr>
          <a:lstStyle/>
          <a:p>
            <a:pPr marL="457200" lvl="0" indent="-387350" algn="l" rtl="0">
              <a:lnSpc>
                <a:spcPct val="90000"/>
              </a:lnSpc>
              <a:spcBef>
                <a:spcPts val="0"/>
              </a:spcBef>
              <a:spcAft>
                <a:spcPts val="0"/>
              </a:spcAft>
              <a:buSzPts val="2500"/>
              <a:buChar char="-"/>
            </a:pPr>
            <a:r>
              <a:rPr lang="vi"/>
              <a:t>Instantiate functional interfaces with lambda expression:</a:t>
            </a:r>
            <a:endParaRPr/>
          </a:p>
        </p:txBody>
      </p:sp>
      <p:pic>
        <p:nvPicPr>
          <p:cNvPr id="504" name="Google Shape;504;p74"/>
          <p:cNvPicPr preferRelativeResize="0"/>
          <p:nvPr/>
        </p:nvPicPr>
        <p:blipFill rotWithShape="1">
          <a:blip r:embed="rId3">
            <a:alphaModFix/>
          </a:blip>
          <a:srcRect/>
          <a:stretch/>
        </p:blipFill>
        <p:spPr>
          <a:xfrm>
            <a:off x="183697" y="1715349"/>
            <a:ext cx="8881176" cy="2242725"/>
          </a:xfrm>
          <a:prstGeom prst="rect">
            <a:avLst/>
          </a:prstGeom>
          <a:noFill/>
          <a:ln>
            <a:noFill/>
          </a:ln>
        </p:spPr>
      </p:pic>
      <p:sp>
        <p:nvSpPr>
          <p:cNvPr id="505" name="Google Shape;505;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p:nvPr/>
        </p:nvSpPr>
        <p:spPr>
          <a:xfrm>
            <a:off x="324197" y="224444"/>
            <a:ext cx="4750723"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2700" b="1">
                <a:solidFill>
                  <a:schemeClr val="dk1"/>
                </a:solidFill>
                <a:latin typeface="Calibri"/>
                <a:ea typeface="Calibri"/>
                <a:cs typeface="Calibri"/>
                <a:sym typeface="Calibri"/>
              </a:rPr>
              <a:t>GENERIC</a:t>
            </a:r>
            <a:endParaRPr sz="1100"/>
          </a:p>
        </p:txBody>
      </p:sp>
      <p:sp>
        <p:nvSpPr>
          <p:cNvPr id="166" name="Google Shape;166;p30"/>
          <p:cNvSpPr txBox="1"/>
          <p:nvPr/>
        </p:nvSpPr>
        <p:spPr>
          <a:xfrm>
            <a:off x="411480" y="798022"/>
            <a:ext cx="6646025"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1400">
                <a:solidFill>
                  <a:schemeClr val="dk1"/>
                </a:solidFill>
                <a:latin typeface="Calibri"/>
                <a:ea typeface="Calibri"/>
                <a:cs typeface="Calibri"/>
                <a:sym typeface="Calibri"/>
              </a:rPr>
              <a:t>- Một số cách đặt tên kiểu tham số mà chúng ta nên follow theo</a:t>
            </a:r>
            <a:endParaRPr sz="1400">
              <a:solidFill>
                <a:schemeClr val="dk1"/>
              </a:solidFill>
              <a:latin typeface="Calibri"/>
              <a:ea typeface="Calibri"/>
              <a:cs typeface="Calibri"/>
              <a:sym typeface="Calibri"/>
            </a:endParaRPr>
          </a:p>
        </p:txBody>
      </p:sp>
      <p:pic>
        <p:nvPicPr>
          <p:cNvPr id="167" name="Google Shape;167;p30"/>
          <p:cNvPicPr preferRelativeResize="0"/>
          <p:nvPr/>
        </p:nvPicPr>
        <p:blipFill>
          <a:blip r:embed="rId3">
            <a:alphaModFix/>
          </a:blip>
          <a:stretch>
            <a:fillRect/>
          </a:stretch>
        </p:blipFill>
        <p:spPr>
          <a:xfrm>
            <a:off x="520300" y="1446746"/>
            <a:ext cx="6229350" cy="1743075"/>
          </a:xfrm>
          <a:prstGeom prst="rect">
            <a:avLst/>
          </a:prstGeom>
          <a:noFill/>
          <a:ln>
            <a:noFill/>
          </a:ln>
        </p:spPr>
      </p:pic>
      <p:sp>
        <p:nvSpPr>
          <p:cNvPr id="168" name="Google Shape;168;p3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vi"/>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5"/>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vi" sz="3150"/>
              <a:t>5. Best practice</a:t>
            </a:r>
            <a:endParaRPr sz="3150"/>
          </a:p>
        </p:txBody>
      </p:sp>
      <p:sp>
        <p:nvSpPr>
          <p:cNvPr id="511" name="Google Shape;511;p75"/>
          <p:cNvSpPr txBox="1">
            <a:spLocks noGrp="1"/>
          </p:cNvSpPr>
          <p:nvPr>
            <p:ph type="body" idx="1"/>
          </p:nvPr>
        </p:nvSpPr>
        <p:spPr>
          <a:xfrm>
            <a:off x="311700" y="1152475"/>
            <a:ext cx="8520600" cy="3416400"/>
          </a:xfrm>
          <a:prstGeom prst="rect">
            <a:avLst/>
          </a:prstGeom>
          <a:noFill/>
          <a:ln>
            <a:noFill/>
          </a:ln>
        </p:spPr>
        <p:txBody>
          <a:bodyPr spcFirstLastPara="1" wrap="square" lIns="0" tIns="34275" rIns="0" bIns="34275" anchor="t" anchorCtr="0">
            <a:normAutofit/>
          </a:bodyPr>
          <a:lstStyle/>
          <a:p>
            <a:pPr marL="457200" lvl="0" indent="-387350" algn="l" rtl="0">
              <a:lnSpc>
                <a:spcPct val="90000"/>
              </a:lnSpc>
              <a:spcBef>
                <a:spcPts val="0"/>
              </a:spcBef>
              <a:spcAft>
                <a:spcPts val="0"/>
              </a:spcAft>
              <a:buSzPts val="2500"/>
              <a:buChar char="-"/>
            </a:pPr>
            <a:r>
              <a:rPr lang="vi" dirty="0"/>
              <a:t>Avoid overloading methods taking functional interfaces as parameters</a:t>
            </a:r>
            <a:endParaRPr dirty="0"/>
          </a:p>
        </p:txBody>
      </p:sp>
      <p:pic>
        <p:nvPicPr>
          <p:cNvPr id="512" name="Google Shape;512;p75"/>
          <p:cNvPicPr preferRelativeResize="0"/>
          <p:nvPr/>
        </p:nvPicPr>
        <p:blipFill rotWithShape="1">
          <a:blip r:embed="rId3">
            <a:alphaModFix/>
          </a:blip>
          <a:srcRect/>
          <a:stretch/>
        </p:blipFill>
        <p:spPr>
          <a:xfrm>
            <a:off x="501473" y="1891449"/>
            <a:ext cx="6656950" cy="3041076"/>
          </a:xfrm>
          <a:prstGeom prst="rect">
            <a:avLst/>
          </a:prstGeom>
          <a:noFill/>
          <a:ln>
            <a:noFill/>
          </a:ln>
        </p:spPr>
      </p:pic>
      <p:sp>
        <p:nvSpPr>
          <p:cNvPr id="513" name="Google Shape;513;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76"/>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3F3F3F"/>
              </a:buClr>
              <a:buSzPts val="3600"/>
              <a:buFont typeface="Calibri"/>
              <a:buNone/>
            </a:pPr>
            <a:r>
              <a:rPr lang="vi" sz="3150"/>
              <a:t>5. Best practice</a:t>
            </a:r>
            <a:endParaRPr sz="3150"/>
          </a:p>
        </p:txBody>
      </p:sp>
      <p:sp>
        <p:nvSpPr>
          <p:cNvPr id="519" name="Google Shape;519;p76"/>
          <p:cNvSpPr txBox="1">
            <a:spLocks noGrp="1"/>
          </p:cNvSpPr>
          <p:nvPr>
            <p:ph type="body" idx="1"/>
          </p:nvPr>
        </p:nvSpPr>
        <p:spPr>
          <a:xfrm>
            <a:off x="311700" y="1152475"/>
            <a:ext cx="8520600" cy="3416400"/>
          </a:xfrm>
          <a:prstGeom prst="rect">
            <a:avLst/>
          </a:prstGeom>
          <a:noFill/>
          <a:ln>
            <a:noFill/>
          </a:ln>
        </p:spPr>
        <p:txBody>
          <a:bodyPr spcFirstLastPara="1" wrap="square" lIns="0" tIns="34275" rIns="0" bIns="34275" anchor="t" anchorCtr="0">
            <a:normAutofit/>
          </a:bodyPr>
          <a:lstStyle/>
          <a:p>
            <a:pPr marL="457200" lvl="0" indent="-387350" algn="l" rtl="0">
              <a:lnSpc>
                <a:spcPct val="90000"/>
              </a:lnSpc>
              <a:spcBef>
                <a:spcPts val="0"/>
              </a:spcBef>
              <a:spcAft>
                <a:spcPts val="0"/>
              </a:spcAft>
              <a:buSzPts val="2500"/>
              <a:buChar char="-"/>
            </a:pPr>
            <a:r>
              <a:rPr lang="vi"/>
              <a:t>Avoid overloading methods taking functional interfaces as parameters</a:t>
            </a:r>
            <a:endParaRPr/>
          </a:p>
        </p:txBody>
      </p:sp>
      <p:pic>
        <p:nvPicPr>
          <p:cNvPr id="520" name="Google Shape;520;p76"/>
          <p:cNvPicPr preferRelativeResize="0"/>
          <p:nvPr/>
        </p:nvPicPr>
        <p:blipFill rotWithShape="1">
          <a:blip r:embed="rId3">
            <a:alphaModFix/>
          </a:blip>
          <a:srcRect/>
          <a:stretch/>
        </p:blipFill>
        <p:spPr>
          <a:xfrm>
            <a:off x="390985" y="2034034"/>
            <a:ext cx="6814618" cy="2790617"/>
          </a:xfrm>
          <a:prstGeom prst="rect">
            <a:avLst/>
          </a:prstGeom>
          <a:noFill/>
          <a:ln>
            <a:noFill/>
          </a:ln>
        </p:spPr>
      </p:pic>
      <p:sp>
        <p:nvSpPr>
          <p:cNvPr id="521" name="Google Shape;521;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5"/>
        <p:cNvGrpSpPr/>
        <p:nvPr/>
      </p:nvGrpSpPr>
      <p:grpSpPr>
        <a:xfrm>
          <a:off x="0" y="0"/>
          <a:ext cx="0" cy="0"/>
          <a:chOff x="0" y="0"/>
          <a:chExt cx="0" cy="0"/>
        </a:xfrm>
      </p:grpSpPr>
      <p:sp>
        <p:nvSpPr>
          <p:cNvPr id="526" name="Google Shape;526;p77"/>
          <p:cNvSpPr txBox="1">
            <a:spLocks noGrp="1"/>
          </p:cNvSpPr>
          <p:nvPr>
            <p:ph type="title"/>
          </p:nvPr>
        </p:nvSpPr>
        <p:spPr>
          <a:xfrm>
            <a:off x="311700" y="2150850"/>
            <a:ext cx="8520600" cy="841800"/>
          </a:xfrm>
          <a:prstGeom prst="rect">
            <a:avLst/>
          </a:prstGeom>
          <a:noFill/>
          <a:ln>
            <a:noFill/>
          </a:ln>
        </p:spPr>
        <p:txBody>
          <a:bodyPr spcFirstLastPara="1" wrap="square" lIns="68575" tIns="34275" rIns="68575" bIns="34275" anchor="b" anchorCtr="0">
            <a:normAutofit/>
          </a:bodyPr>
          <a:lstStyle/>
          <a:p>
            <a:pPr marL="0" lvl="0" indent="0" algn="ctr" rtl="0">
              <a:lnSpc>
                <a:spcPct val="85000"/>
              </a:lnSpc>
              <a:spcBef>
                <a:spcPts val="0"/>
              </a:spcBef>
              <a:spcAft>
                <a:spcPts val="0"/>
              </a:spcAft>
              <a:buClr>
                <a:srgbClr val="262626"/>
              </a:buClr>
              <a:buSzPts val="6000"/>
              <a:buFont typeface="Calibri"/>
              <a:buNone/>
            </a:pPr>
            <a:r>
              <a:rPr lang="vi" sz="3150"/>
              <a:t>STREAM</a:t>
            </a:r>
            <a:endParaRPr sz="3150"/>
          </a:p>
        </p:txBody>
      </p:sp>
      <p:sp>
        <p:nvSpPr>
          <p:cNvPr id="527" name="Google Shape;527;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28625" algn="l" rtl="0">
              <a:spcBef>
                <a:spcPts val="0"/>
              </a:spcBef>
              <a:spcAft>
                <a:spcPts val="0"/>
              </a:spcAft>
              <a:buClr>
                <a:srgbClr val="595959"/>
              </a:buClr>
              <a:buSzPct val="100000"/>
              <a:buFont typeface="Roboto"/>
              <a:buAutoNum type="romanUcPeriod"/>
            </a:pPr>
            <a:r>
              <a:rPr lang="vi">
                <a:solidFill>
                  <a:srgbClr val="595959"/>
                </a:solidFill>
                <a:latin typeface="Roboto"/>
                <a:ea typeface="Roboto"/>
                <a:cs typeface="Roboto"/>
                <a:sym typeface="Roboto"/>
              </a:rPr>
              <a:t>Introduction</a:t>
            </a:r>
            <a:endParaRPr>
              <a:solidFill>
                <a:srgbClr val="595959"/>
              </a:solidFill>
              <a:latin typeface="Roboto"/>
              <a:ea typeface="Roboto"/>
              <a:cs typeface="Roboto"/>
              <a:sym typeface="Roboto"/>
            </a:endParaRPr>
          </a:p>
        </p:txBody>
      </p:sp>
      <p:sp>
        <p:nvSpPr>
          <p:cNvPr id="533" name="Google Shape;533;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dirty="0">
                <a:solidFill>
                  <a:srgbClr val="595959"/>
                </a:solidFill>
                <a:latin typeface="Roboto Light"/>
                <a:ea typeface="Roboto Light"/>
                <a:cs typeface="Roboto Light"/>
                <a:sym typeface="Roboto Light"/>
              </a:rPr>
              <a:t>Java </a:t>
            </a:r>
            <a:r>
              <a:rPr lang="vi" sz="1500" b="1" dirty="0">
                <a:solidFill>
                  <a:srgbClr val="595959"/>
                </a:solidFill>
                <a:latin typeface="Roboto"/>
                <a:ea typeface="Roboto"/>
                <a:cs typeface="Roboto"/>
                <a:sym typeface="Roboto"/>
              </a:rPr>
              <a:t>Stream</a:t>
            </a:r>
            <a:r>
              <a:rPr lang="vi" sz="1500" dirty="0">
                <a:solidFill>
                  <a:srgbClr val="595959"/>
                </a:solidFill>
                <a:latin typeface="Roboto Light"/>
                <a:ea typeface="Roboto Light"/>
                <a:cs typeface="Roboto Light"/>
                <a:sym typeface="Roboto Light"/>
              </a:rPr>
              <a:t> is a class to support functional-style operations on streams of elements, such as map-reduce transformations on collections.</a:t>
            </a:r>
            <a:endParaRPr sz="1500" dirty="0">
              <a:solidFill>
                <a:srgbClr val="595959"/>
              </a:solidFill>
              <a:latin typeface="Roboto Light"/>
              <a:ea typeface="Roboto Light"/>
              <a:cs typeface="Roboto Light"/>
              <a:sym typeface="Roboto Light"/>
            </a:endParaRPr>
          </a:p>
          <a:p>
            <a:pPr marL="457200" lvl="0" indent="-323850" algn="l" rtl="0">
              <a:lnSpc>
                <a:spcPct val="150000"/>
              </a:lnSpc>
              <a:spcBef>
                <a:spcPts val="0"/>
              </a:spcBef>
              <a:spcAft>
                <a:spcPts val="0"/>
              </a:spcAft>
              <a:buClr>
                <a:srgbClr val="595959"/>
              </a:buClr>
              <a:buSzPts val="1500"/>
              <a:buFont typeface="Roboto Light"/>
              <a:buChar char="-"/>
            </a:pPr>
            <a:r>
              <a:rPr lang="vi" sz="1500" dirty="0">
                <a:solidFill>
                  <a:srgbClr val="595959"/>
                </a:solidFill>
                <a:latin typeface="Roboto Light"/>
                <a:ea typeface="Roboto Light"/>
                <a:cs typeface="Roboto Light"/>
                <a:sym typeface="Roboto Light"/>
              </a:rPr>
              <a:t>Streams differ from collections:</a:t>
            </a:r>
            <a:endParaRPr sz="1500" dirty="0">
              <a:solidFill>
                <a:srgbClr val="595959"/>
              </a:solidFill>
              <a:latin typeface="Roboto Light"/>
              <a:ea typeface="Roboto Light"/>
              <a:cs typeface="Roboto Light"/>
              <a:sym typeface="Roboto Light"/>
            </a:endParaRPr>
          </a:p>
          <a:p>
            <a:pPr marL="914400" lvl="1" indent="-323850" algn="l" rtl="0">
              <a:lnSpc>
                <a:spcPct val="150000"/>
              </a:lnSpc>
              <a:spcBef>
                <a:spcPts val="0"/>
              </a:spcBef>
              <a:spcAft>
                <a:spcPts val="0"/>
              </a:spcAft>
              <a:buClr>
                <a:srgbClr val="595959"/>
              </a:buClr>
              <a:buSzPts val="1500"/>
              <a:buFont typeface="Roboto"/>
              <a:buChar char="-"/>
            </a:pPr>
            <a:r>
              <a:rPr lang="vi" sz="1500" b="1" dirty="0">
                <a:solidFill>
                  <a:srgbClr val="595959"/>
                </a:solidFill>
                <a:latin typeface="Roboto"/>
                <a:ea typeface="Roboto"/>
                <a:cs typeface="Roboto"/>
                <a:sym typeface="Roboto"/>
              </a:rPr>
              <a:t>No storage</a:t>
            </a:r>
            <a:r>
              <a:rPr lang="vi" sz="1500" dirty="0">
                <a:solidFill>
                  <a:srgbClr val="595959"/>
                </a:solidFill>
                <a:latin typeface="Roboto Light"/>
                <a:ea typeface="Roboto Light"/>
                <a:cs typeface="Roboto Light"/>
                <a:sym typeface="Roboto Light"/>
              </a:rPr>
              <a:t>: A stream is not a data structure that stores elements</a:t>
            </a:r>
            <a:endParaRPr sz="1500" dirty="0">
              <a:solidFill>
                <a:srgbClr val="595959"/>
              </a:solidFill>
              <a:latin typeface="Roboto Light"/>
              <a:ea typeface="Roboto Light"/>
              <a:cs typeface="Roboto Light"/>
              <a:sym typeface="Roboto Light"/>
            </a:endParaRPr>
          </a:p>
          <a:p>
            <a:pPr marL="914400" lvl="1" indent="-323850" algn="l" rtl="0">
              <a:lnSpc>
                <a:spcPct val="150000"/>
              </a:lnSpc>
              <a:spcBef>
                <a:spcPts val="0"/>
              </a:spcBef>
              <a:spcAft>
                <a:spcPts val="0"/>
              </a:spcAft>
              <a:buClr>
                <a:srgbClr val="595959"/>
              </a:buClr>
              <a:buSzPts val="1500"/>
              <a:buFont typeface="Roboto Light"/>
              <a:buChar char="-"/>
            </a:pPr>
            <a:r>
              <a:rPr lang="vi" sz="1500" b="1" dirty="0">
                <a:solidFill>
                  <a:srgbClr val="595959"/>
                </a:solidFill>
                <a:latin typeface="Roboto"/>
                <a:ea typeface="Roboto"/>
                <a:cs typeface="Roboto"/>
                <a:sym typeface="Roboto"/>
              </a:rPr>
              <a:t>Functional in nature</a:t>
            </a:r>
            <a:r>
              <a:rPr lang="vi" sz="1500" dirty="0">
                <a:solidFill>
                  <a:srgbClr val="595959"/>
                </a:solidFill>
                <a:latin typeface="Roboto Light"/>
                <a:ea typeface="Roboto Light"/>
                <a:cs typeface="Roboto Light"/>
                <a:sym typeface="Roboto Light"/>
              </a:rPr>
              <a:t>: A stream operation produces a result, but not modify its source</a:t>
            </a:r>
            <a:endParaRPr sz="1500" dirty="0">
              <a:solidFill>
                <a:srgbClr val="595959"/>
              </a:solidFill>
              <a:latin typeface="Roboto Light"/>
              <a:ea typeface="Roboto Light"/>
              <a:cs typeface="Roboto Light"/>
              <a:sym typeface="Roboto Light"/>
            </a:endParaRPr>
          </a:p>
          <a:p>
            <a:pPr marL="914400" lvl="1" indent="-323850" algn="l" rtl="0">
              <a:lnSpc>
                <a:spcPct val="150000"/>
              </a:lnSpc>
              <a:spcBef>
                <a:spcPts val="0"/>
              </a:spcBef>
              <a:spcAft>
                <a:spcPts val="0"/>
              </a:spcAft>
              <a:buClr>
                <a:srgbClr val="595959"/>
              </a:buClr>
              <a:buSzPts val="1500"/>
              <a:buFont typeface="Roboto Light"/>
              <a:buChar char="-"/>
            </a:pPr>
            <a:r>
              <a:rPr lang="vi" sz="1500" b="1" dirty="0">
                <a:solidFill>
                  <a:srgbClr val="595959"/>
                </a:solidFill>
                <a:latin typeface="Roboto"/>
                <a:ea typeface="Roboto"/>
                <a:cs typeface="Roboto"/>
                <a:sym typeface="Roboto"/>
              </a:rPr>
              <a:t>Laziness-seeking</a:t>
            </a:r>
            <a:r>
              <a:rPr lang="vi" sz="1500" dirty="0">
                <a:solidFill>
                  <a:srgbClr val="595959"/>
                </a:solidFill>
                <a:latin typeface="Roboto Light"/>
                <a:ea typeface="Roboto Light"/>
                <a:cs typeface="Roboto Light"/>
                <a:sym typeface="Roboto Light"/>
              </a:rPr>
              <a:t>: until we call a terminal operation, our stream won’t be doing anything</a:t>
            </a:r>
            <a:endParaRPr sz="1500" dirty="0">
              <a:solidFill>
                <a:srgbClr val="595959"/>
              </a:solidFill>
              <a:latin typeface="Roboto Light"/>
              <a:ea typeface="Roboto Light"/>
              <a:cs typeface="Roboto Light"/>
              <a:sym typeface="Roboto Light"/>
            </a:endParaRPr>
          </a:p>
          <a:p>
            <a:pPr marL="914400" lvl="1" indent="-323850" algn="l" rtl="0">
              <a:lnSpc>
                <a:spcPct val="150000"/>
              </a:lnSpc>
              <a:spcBef>
                <a:spcPts val="0"/>
              </a:spcBef>
              <a:spcAft>
                <a:spcPts val="0"/>
              </a:spcAft>
              <a:buClr>
                <a:srgbClr val="595959"/>
              </a:buClr>
              <a:buSzPts val="1500"/>
              <a:buFont typeface="Roboto Light"/>
              <a:buChar char="-"/>
            </a:pPr>
            <a:r>
              <a:rPr lang="vi" sz="1500" b="1" dirty="0">
                <a:solidFill>
                  <a:srgbClr val="595959"/>
                </a:solidFill>
                <a:latin typeface="Roboto"/>
                <a:ea typeface="Roboto"/>
                <a:cs typeface="Roboto"/>
                <a:sym typeface="Roboto"/>
              </a:rPr>
              <a:t>Possibly unbounded</a:t>
            </a:r>
            <a:r>
              <a:rPr lang="vi" sz="1500" dirty="0">
                <a:solidFill>
                  <a:srgbClr val="595959"/>
                </a:solidFill>
                <a:latin typeface="Roboto Light"/>
                <a:ea typeface="Roboto Light"/>
                <a:cs typeface="Roboto Light"/>
                <a:sym typeface="Roboto Light"/>
              </a:rPr>
              <a:t>: While collections have a finite size, streams need not </a:t>
            </a:r>
            <a:endParaRPr sz="1500" dirty="0">
              <a:solidFill>
                <a:srgbClr val="595959"/>
              </a:solidFill>
              <a:latin typeface="Roboto Light"/>
              <a:ea typeface="Roboto Light"/>
              <a:cs typeface="Roboto Light"/>
              <a:sym typeface="Roboto Light"/>
            </a:endParaRPr>
          </a:p>
          <a:p>
            <a:pPr marL="914400" lvl="0" indent="0" algn="l" rtl="0">
              <a:lnSpc>
                <a:spcPct val="150000"/>
              </a:lnSpc>
              <a:spcBef>
                <a:spcPts val="0"/>
              </a:spcBef>
              <a:spcAft>
                <a:spcPts val="0"/>
              </a:spcAft>
              <a:buNone/>
            </a:pPr>
            <a:r>
              <a:rPr lang="vi" sz="1500" dirty="0">
                <a:solidFill>
                  <a:srgbClr val="595959"/>
                </a:solidFill>
                <a:latin typeface="Roboto Light"/>
                <a:ea typeface="Roboto Light"/>
                <a:cs typeface="Roboto Light"/>
                <a:sym typeface="Roboto Light"/>
              </a:rPr>
              <a:t>ex: stream iterate(), generate()</a:t>
            </a:r>
            <a:endParaRPr dirty="0"/>
          </a:p>
          <a:p>
            <a:pPr marL="914400" lvl="1" indent="-323850" algn="l" rtl="0">
              <a:lnSpc>
                <a:spcPct val="150000"/>
              </a:lnSpc>
              <a:spcBef>
                <a:spcPts val="0"/>
              </a:spcBef>
              <a:spcAft>
                <a:spcPts val="0"/>
              </a:spcAft>
              <a:buClr>
                <a:srgbClr val="595959"/>
              </a:buClr>
              <a:buSzPts val="1500"/>
              <a:buFont typeface="Roboto Light"/>
              <a:buChar char="-"/>
            </a:pPr>
            <a:r>
              <a:rPr lang="vi" sz="1500" b="1" dirty="0">
                <a:solidFill>
                  <a:srgbClr val="595959"/>
                </a:solidFill>
                <a:latin typeface="Roboto"/>
                <a:ea typeface="Roboto"/>
                <a:cs typeface="Roboto"/>
                <a:sym typeface="Roboto"/>
              </a:rPr>
              <a:t>Consumable</a:t>
            </a:r>
            <a:r>
              <a:rPr lang="vi" sz="1500" dirty="0">
                <a:solidFill>
                  <a:srgbClr val="595959"/>
                </a:solidFill>
                <a:latin typeface="Roboto Light"/>
                <a:ea typeface="Roboto Light"/>
                <a:cs typeface="Roboto Light"/>
                <a:sym typeface="Roboto Light"/>
              </a:rPr>
              <a:t>: Like Iterator behavior, the elements of a stream are only visited once</a:t>
            </a:r>
            <a:endParaRPr sz="1500" dirty="0">
              <a:solidFill>
                <a:srgbClr val="595959"/>
              </a:solidFill>
              <a:latin typeface="Roboto Light"/>
              <a:ea typeface="Roboto Light"/>
              <a:cs typeface="Roboto Light"/>
              <a:sym typeface="Roboto Light"/>
            </a:endParaRPr>
          </a:p>
        </p:txBody>
      </p:sp>
      <p:sp>
        <p:nvSpPr>
          <p:cNvPr id="534" name="Google Shape;534;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53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3"/>
                                        </p:tgtEl>
                                        <p:attrNameLst>
                                          <p:attrName>style.visibility</p:attrName>
                                        </p:attrNameLst>
                                      </p:cBhvr>
                                      <p:to>
                                        <p:strVal val="visible"/>
                                      </p:to>
                                    </p:set>
                                    <p:animEffect transition="in" filter="fade">
                                      <p:cBhvr>
                                        <p:cTn id="7" dur="1000"/>
                                        <p:tgtEl>
                                          <p:spTgt spid="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28625" algn="l" rtl="0">
              <a:spcBef>
                <a:spcPts val="0"/>
              </a:spcBef>
              <a:spcAft>
                <a:spcPts val="0"/>
              </a:spcAft>
              <a:buClr>
                <a:srgbClr val="595959"/>
              </a:buClr>
              <a:buSzPct val="100000"/>
              <a:buFont typeface="Roboto"/>
              <a:buAutoNum type="romanUcPeriod"/>
            </a:pPr>
            <a:r>
              <a:rPr lang="vi">
                <a:solidFill>
                  <a:srgbClr val="595959"/>
                </a:solidFill>
                <a:latin typeface="Roboto"/>
                <a:ea typeface="Roboto"/>
                <a:cs typeface="Roboto"/>
                <a:sym typeface="Roboto"/>
              </a:rPr>
              <a:t>Introduction</a:t>
            </a:r>
            <a:endParaRPr>
              <a:solidFill>
                <a:srgbClr val="595959"/>
              </a:solidFill>
              <a:latin typeface="Roboto"/>
              <a:ea typeface="Roboto"/>
              <a:cs typeface="Roboto"/>
              <a:sym typeface="Roboto"/>
            </a:endParaRPr>
          </a:p>
        </p:txBody>
      </p:sp>
      <p:sp>
        <p:nvSpPr>
          <p:cNvPr id="540" name="Google Shape;540;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dirty="0">
                <a:solidFill>
                  <a:srgbClr val="595959"/>
                </a:solidFill>
                <a:latin typeface="Roboto Light"/>
                <a:ea typeface="Roboto Light"/>
                <a:cs typeface="Roboto Light"/>
                <a:sym typeface="Roboto Light"/>
              </a:rPr>
              <a:t>A </a:t>
            </a:r>
            <a:r>
              <a:rPr lang="vi" sz="1500" b="1" dirty="0">
                <a:solidFill>
                  <a:srgbClr val="595959"/>
                </a:solidFill>
                <a:latin typeface="Roboto"/>
                <a:ea typeface="Roboto"/>
                <a:cs typeface="Roboto"/>
                <a:sym typeface="Roboto"/>
              </a:rPr>
              <a:t>stream pipeline</a:t>
            </a:r>
            <a:r>
              <a:rPr lang="vi" sz="1500" dirty="0">
                <a:solidFill>
                  <a:srgbClr val="595959"/>
                </a:solidFill>
                <a:latin typeface="Roboto Light"/>
                <a:ea typeface="Roboto Light"/>
                <a:cs typeface="Roboto Light"/>
                <a:sym typeface="Roboto Light"/>
              </a:rPr>
              <a:t> is the operations that run on a stream to produce a result</a:t>
            </a:r>
            <a:endParaRPr sz="1500" dirty="0">
              <a:solidFill>
                <a:srgbClr val="595959"/>
              </a:solidFill>
              <a:latin typeface="Roboto Light"/>
              <a:ea typeface="Roboto Light"/>
              <a:cs typeface="Roboto Light"/>
              <a:sym typeface="Roboto Light"/>
            </a:endParaRPr>
          </a:p>
        </p:txBody>
      </p:sp>
      <p:pic>
        <p:nvPicPr>
          <p:cNvPr id="541" name="Google Shape;541;p79"/>
          <p:cNvPicPr preferRelativeResize="0"/>
          <p:nvPr/>
        </p:nvPicPr>
        <p:blipFill>
          <a:blip r:embed="rId3">
            <a:alphaModFix/>
          </a:blip>
          <a:stretch>
            <a:fillRect/>
          </a:stretch>
        </p:blipFill>
        <p:spPr>
          <a:xfrm>
            <a:off x="836775" y="2244800"/>
            <a:ext cx="7470450" cy="1687675"/>
          </a:xfrm>
          <a:prstGeom prst="rect">
            <a:avLst/>
          </a:prstGeom>
          <a:noFill/>
          <a:ln>
            <a:noFill/>
          </a:ln>
        </p:spPr>
      </p:pic>
      <p:sp>
        <p:nvSpPr>
          <p:cNvPr id="542" name="Google Shape;542;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1"/>
                                        </p:tgtEl>
                                        <p:attrNameLst>
                                          <p:attrName>style.visibility</p:attrName>
                                        </p:attrNameLst>
                                      </p:cBhvr>
                                      <p:to>
                                        <p:strVal val="visible"/>
                                      </p:to>
                                    </p:set>
                                    <p:animEffect transition="in" filter="fade">
                                      <p:cBhvr>
                                        <p:cTn id="7" dur="1000"/>
                                        <p:tgtEl>
                                          <p:spTgt spid="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28625" algn="l" rtl="0">
              <a:spcBef>
                <a:spcPts val="0"/>
              </a:spcBef>
              <a:spcAft>
                <a:spcPts val="0"/>
              </a:spcAft>
              <a:buClr>
                <a:srgbClr val="595959"/>
              </a:buClr>
              <a:buSzPct val="100000"/>
              <a:buFont typeface="Roboto"/>
              <a:buAutoNum type="romanUcPeriod"/>
            </a:pPr>
            <a:r>
              <a:rPr lang="vi">
                <a:solidFill>
                  <a:srgbClr val="595959"/>
                </a:solidFill>
                <a:latin typeface="Roboto"/>
                <a:ea typeface="Roboto"/>
                <a:cs typeface="Roboto"/>
                <a:sym typeface="Roboto"/>
              </a:rPr>
              <a:t>Introduction</a:t>
            </a:r>
            <a:endParaRPr>
              <a:solidFill>
                <a:srgbClr val="595959"/>
              </a:solidFill>
              <a:latin typeface="Roboto"/>
              <a:ea typeface="Roboto"/>
              <a:cs typeface="Roboto"/>
              <a:sym typeface="Roboto"/>
            </a:endParaRPr>
          </a:p>
        </p:txBody>
      </p:sp>
      <p:sp>
        <p:nvSpPr>
          <p:cNvPr id="548" name="Google Shape;548;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23850" algn="l" rtl="0">
              <a:lnSpc>
                <a:spcPct val="150000"/>
              </a:lnSpc>
              <a:spcBef>
                <a:spcPts val="0"/>
              </a:spcBef>
              <a:spcAft>
                <a:spcPts val="0"/>
              </a:spcAft>
              <a:buClr>
                <a:srgbClr val="595959"/>
              </a:buClr>
              <a:buSzPts val="1500"/>
              <a:buFont typeface="Roboto"/>
              <a:buChar char="-"/>
            </a:pPr>
            <a:r>
              <a:rPr lang="vi" sz="1500" dirty="0">
                <a:solidFill>
                  <a:srgbClr val="595959"/>
                </a:solidFill>
                <a:latin typeface="Roboto Light"/>
                <a:ea typeface="Roboto Light"/>
                <a:cs typeface="Roboto Light"/>
                <a:sym typeface="Roboto Light"/>
              </a:rPr>
              <a:t>A </a:t>
            </a:r>
            <a:r>
              <a:rPr lang="vi" sz="1500" b="1" dirty="0">
                <a:solidFill>
                  <a:srgbClr val="595959"/>
                </a:solidFill>
                <a:latin typeface="Roboto"/>
                <a:ea typeface="Roboto"/>
                <a:cs typeface="Roboto"/>
                <a:sym typeface="Roboto"/>
              </a:rPr>
              <a:t>stream pipeline</a:t>
            </a:r>
            <a:r>
              <a:rPr lang="vi" sz="1500" dirty="0">
                <a:solidFill>
                  <a:srgbClr val="595959"/>
                </a:solidFill>
                <a:latin typeface="Roboto Light"/>
                <a:ea typeface="Roboto Light"/>
                <a:cs typeface="Roboto Light"/>
                <a:sym typeface="Roboto Light"/>
              </a:rPr>
              <a:t> contains 3 parts:</a:t>
            </a:r>
            <a:endParaRPr sz="1500" dirty="0">
              <a:solidFill>
                <a:srgbClr val="595959"/>
              </a:solidFill>
              <a:latin typeface="Roboto Light"/>
              <a:ea typeface="Roboto Light"/>
              <a:cs typeface="Roboto Light"/>
              <a:sym typeface="Roboto Light"/>
            </a:endParaRPr>
          </a:p>
          <a:p>
            <a:pPr marL="914400" lvl="1" indent="-323850" algn="l" rtl="0">
              <a:lnSpc>
                <a:spcPct val="150000"/>
              </a:lnSpc>
              <a:spcBef>
                <a:spcPts val="0"/>
              </a:spcBef>
              <a:spcAft>
                <a:spcPts val="0"/>
              </a:spcAft>
              <a:buClr>
                <a:srgbClr val="595959"/>
              </a:buClr>
              <a:buSzPts val="1500"/>
              <a:buFont typeface="Roboto Light"/>
              <a:buChar char="-"/>
            </a:pPr>
            <a:r>
              <a:rPr lang="vi" sz="1500" b="1" dirty="0">
                <a:solidFill>
                  <a:srgbClr val="595959"/>
                </a:solidFill>
                <a:latin typeface="Roboto"/>
                <a:ea typeface="Roboto"/>
                <a:cs typeface="Roboto"/>
                <a:sym typeface="Roboto"/>
              </a:rPr>
              <a:t>Source</a:t>
            </a:r>
            <a:r>
              <a:rPr lang="vi" sz="1500" dirty="0">
                <a:solidFill>
                  <a:srgbClr val="595959"/>
                </a:solidFill>
                <a:latin typeface="Roboto Light"/>
                <a:ea typeface="Roboto Light"/>
                <a:cs typeface="Roboto Light"/>
                <a:sym typeface="Roboto Light"/>
              </a:rPr>
              <a:t>: Where the stream comes from.</a:t>
            </a:r>
            <a:endParaRPr sz="1500" dirty="0">
              <a:solidFill>
                <a:srgbClr val="595959"/>
              </a:solidFill>
              <a:latin typeface="Roboto Light"/>
              <a:ea typeface="Roboto Light"/>
              <a:cs typeface="Roboto Light"/>
              <a:sym typeface="Roboto Light"/>
            </a:endParaRPr>
          </a:p>
          <a:p>
            <a:pPr marL="914400" lvl="1" indent="-323850" algn="l" rtl="0">
              <a:lnSpc>
                <a:spcPct val="150000"/>
              </a:lnSpc>
              <a:spcBef>
                <a:spcPts val="0"/>
              </a:spcBef>
              <a:spcAft>
                <a:spcPts val="0"/>
              </a:spcAft>
              <a:buClr>
                <a:srgbClr val="595959"/>
              </a:buClr>
              <a:buSzPts val="1500"/>
              <a:buFont typeface="Roboto Light"/>
              <a:buChar char="-"/>
            </a:pPr>
            <a:r>
              <a:rPr lang="vi" sz="1500" b="1" dirty="0">
                <a:solidFill>
                  <a:srgbClr val="595959"/>
                </a:solidFill>
                <a:latin typeface="Roboto"/>
                <a:ea typeface="Roboto"/>
                <a:cs typeface="Roboto"/>
                <a:sym typeface="Roboto"/>
              </a:rPr>
              <a:t>Intermediate operations</a:t>
            </a:r>
            <a:r>
              <a:rPr lang="vi" sz="1500" dirty="0">
                <a:solidFill>
                  <a:srgbClr val="595959"/>
                </a:solidFill>
                <a:latin typeface="Roboto Light"/>
                <a:ea typeface="Roboto Light"/>
                <a:cs typeface="Roboto Light"/>
                <a:sym typeface="Roboto Light"/>
              </a:rPr>
              <a:t>: Transforms the stream into another one</a:t>
            </a:r>
            <a:endParaRPr sz="1500" dirty="0">
              <a:solidFill>
                <a:srgbClr val="595959"/>
              </a:solidFill>
              <a:latin typeface="Roboto Light"/>
              <a:ea typeface="Roboto Light"/>
              <a:cs typeface="Roboto Light"/>
              <a:sym typeface="Roboto Light"/>
            </a:endParaRPr>
          </a:p>
          <a:p>
            <a:pPr marL="1371600" lvl="2" indent="-323850" algn="l" rtl="0">
              <a:lnSpc>
                <a:spcPct val="150000"/>
              </a:lnSpc>
              <a:spcBef>
                <a:spcPts val="0"/>
              </a:spcBef>
              <a:spcAft>
                <a:spcPts val="0"/>
              </a:spcAft>
              <a:buClr>
                <a:srgbClr val="595959"/>
              </a:buClr>
              <a:buSzPts val="1500"/>
              <a:buFont typeface="Roboto Light"/>
              <a:buChar char="-"/>
            </a:pPr>
            <a:r>
              <a:rPr lang="vi" sz="1500" dirty="0">
                <a:solidFill>
                  <a:srgbClr val="595959"/>
                </a:solidFill>
                <a:latin typeface="Roboto"/>
                <a:ea typeface="Roboto"/>
                <a:cs typeface="Roboto"/>
                <a:sym typeface="Roboto"/>
              </a:rPr>
              <a:t>Lazy evaluation</a:t>
            </a:r>
            <a:r>
              <a:rPr lang="vi" sz="1500" dirty="0">
                <a:solidFill>
                  <a:srgbClr val="595959"/>
                </a:solidFill>
                <a:latin typeface="Roboto Light"/>
                <a:ea typeface="Roboto Light"/>
                <a:cs typeface="Roboto Light"/>
                <a:sym typeface="Roboto Light"/>
              </a:rPr>
              <a:t>: intermediate operations do not run until the terminal operation </a:t>
            </a:r>
            <a:r>
              <a:rPr lang="vi" sz="1500" dirty="0" smtClean="0">
                <a:solidFill>
                  <a:srgbClr val="595959"/>
                </a:solidFill>
                <a:latin typeface="Roboto Light"/>
                <a:ea typeface="Roboto Light"/>
                <a:cs typeface="Roboto Light"/>
                <a:sym typeface="Roboto Light"/>
              </a:rPr>
              <a:t>runs</a:t>
            </a:r>
            <a:endParaRPr sz="1500" dirty="0">
              <a:solidFill>
                <a:srgbClr val="595959"/>
              </a:solidFill>
              <a:latin typeface="Roboto Light"/>
              <a:ea typeface="Roboto Light"/>
              <a:cs typeface="Roboto Light"/>
              <a:sym typeface="Roboto Light"/>
            </a:endParaRPr>
          </a:p>
          <a:p>
            <a:pPr marL="1371600" lvl="2" indent="-323850" algn="l" rtl="0">
              <a:lnSpc>
                <a:spcPct val="150000"/>
              </a:lnSpc>
              <a:spcBef>
                <a:spcPts val="0"/>
              </a:spcBef>
              <a:spcAft>
                <a:spcPts val="0"/>
              </a:spcAft>
              <a:buClr>
                <a:srgbClr val="595959"/>
              </a:buClr>
              <a:buSzPts val="1500"/>
              <a:buFont typeface="Roboto Light"/>
              <a:buChar char="-"/>
            </a:pPr>
            <a:r>
              <a:rPr lang="vi" sz="1500" dirty="0">
                <a:solidFill>
                  <a:srgbClr val="595959"/>
                </a:solidFill>
                <a:latin typeface="Roboto"/>
                <a:ea typeface="Roboto"/>
                <a:cs typeface="Roboto"/>
                <a:sym typeface="Roboto"/>
              </a:rPr>
              <a:t>Stateless ops</a:t>
            </a:r>
            <a:r>
              <a:rPr lang="vi" sz="1500" dirty="0">
                <a:solidFill>
                  <a:srgbClr val="595959"/>
                </a:solidFill>
                <a:latin typeface="Roboto Light"/>
                <a:ea typeface="Roboto Light"/>
                <a:cs typeface="Roboto Light"/>
                <a:sym typeface="Roboto Light"/>
              </a:rPr>
              <a:t>: retain no state from prev element when processing a new element </a:t>
            </a:r>
            <a:endParaRPr sz="1500" dirty="0">
              <a:solidFill>
                <a:srgbClr val="595959"/>
              </a:solidFill>
              <a:latin typeface="Roboto Light"/>
              <a:ea typeface="Roboto Light"/>
              <a:cs typeface="Roboto Light"/>
              <a:sym typeface="Roboto Light"/>
            </a:endParaRPr>
          </a:p>
          <a:p>
            <a:pPr marL="1371600" lvl="2" indent="-323850" algn="l" rtl="0">
              <a:lnSpc>
                <a:spcPct val="150000"/>
              </a:lnSpc>
              <a:spcBef>
                <a:spcPts val="0"/>
              </a:spcBef>
              <a:spcAft>
                <a:spcPts val="0"/>
              </a:spcAft>
              <a:buClr>
                <a:srgbClr val="595959"/>
              </a:buClr>
              <a:buSzPts val="1500"/>
              <a:buFont typeface="Roboto Light"/>
              <a:buChar char="-"/>
            </a:pPr>
            <a:r>
              <a:rPr lang="vi" sz="1500" dirty="0">
                <a:solidFill>
                  <a:srgbClr val="595959"/>
                </a:solidFill>
                <a:latin typeface="Roboto"/>
                <a:ea typeface="Roboto"/>
                <a:cs typeface="Roboto"/>
                <a:sym typeface="Roboto"/>
              </a:rPr>
              <a:t>Stateful ops </a:t>
            </a:r>
            <a:r>
              <a:rPr lang="vi" sz="1500" dirty="0">
                <a:solidFill>
                  <a:srgbClr val="595959"/>
                </a:solidFill>
                <a:latin typeface="Roboto Light"/>
                <a:ea typeface="Roboto Light"/>
                <a:cs typeface="Roboto Light"/>
                <a:sym typeface="Roboto Light"/>
              </a:rPr>
              <a:t>(like distinct() or sorted()): </a:t>
            </a:r>
            <a:r>
              <a:rPr lang="vi" sz="1500" dirty="0">
                <a:latin typeface="Roboto Light"/>
                <a:ea typeface="Roboto Light"/>
                <a:cs typeface="Roboto Light"/>
                <a:sym typeface="Roboto Light"/>
              </a:rPr>
              <a:t>may incorporate state from prev element when processing a new element</a:t>
            </a:r>
            <a:endParaRPr sz="1500" dirty="0">
              <a:latin typeface="Roboto Light"/>
              <a:ea typeface="Roboto Light"/>
              <a:cs typeface="Roboto Light"/>
              <a:sym typeface="Roboto Light"/>
            </a:endParaRPr>
          </a:p>
          <a:p>
            <a:pPr marL="914400" lvl="0" indent="-323850" algn="l" rtl="0">
              <a:lnSpc>
                <a:spcPct val="150000"/>
              </a:lnSpc>
              <a:spcBef>
                <a:spcPts val="0"/>
              </a:spcBef>
              <a:spcAft>
                <a:spcPts val="0"/>
              </a:spcAft>
              <a:buSzPts val="1500"/>
              <a:buFont typeface="Roboto Light"/>
              <a:buChar char="-"/>
            </a:pPr>
            <a:r>
              <a:rPr lang="vi" sz="1500" dirty="0">
                <a:latin typeface="Roboto Light"/>
                <a:ea typeface="Roboto Light"/>
                <a:cs typeface="Roboto Light"/>
                <a:sym typeface="Roboto Light"/>
              </a:rPr>
              <a:t> </a:t>
            </a:r>
            <a:r>
              <a:rPr lang="vi" sz="1500" b="1" dirty="0">
                <a:latin typeface="Roboto"/>
                <a:ea typeface="Roboto"/>
                <a:cs typeface="Roboto"/>
                <a:sym typeface="Roboto"/>
              </a:rPr>
              <a:t>Terminal operations</a:t>
            </a:r>
            <a:r>
              <a:rPr lang="vi" sz="1500" dirty="0">
                <a:latin typeface="Roboto Light"/>
                <a:ea typeface="Roboto Light"/>
                <a:cs typeface="Roboto Light"/>
                <a:sym typeface="Roboto Light"/>
              </a:rPr>
              <a:t>:  Actually produces a result, stream is no longer valid after a terminal operation completes (else InvalidStateException)</a:t>
            </a:r>
            <a:endParaRPr sz="1500" dirty="0">
              <a:solidFill>
                <a:srgbClr val="595959"/>
              </a:solidFill>
              <a:latin typeface="Roboto Light"/>
              <a:ea typeface="Roboto Light"/>
              <a:cs typeface="Roboto Light"/>
              <a:sym typeface="Roboto Light"/>
            </a:endParaRPr>
          </a:p>
        </p:txBody>
      </p:sp>
      <p:pic>
        <p:nvPicPr>
          <p:cNvPr id="549" name="Google Shape;549;p80"/>
          <p:cNvPicPr preferRelativeResize="0"/>
          <p:nvPr/>
        </p:nvPicPr>
        <p:blipFill>
          <a:blip r:embed="rId3">
            <a:alphaModFix/>
          </a:blip>
          <a:stretch>
            <a:fillRect/>
          </a:stretch>
        </p:blipFill>
        <p:spPr>
          <a:xfrm>
            <a:off x="4914175" y="314050"/>
            <a:ext cx="4229825" cy="1371825"/>
          </a:xfrm>
          <a:prstGeom prst="rect">
            <a:avLst/>
          </a:prstGeom>
          <a:noFill/>
          <a:ln>
            <a:noFill/>
          </a:ln>
        </p:spPr>
      </p:pic>
      <p:sp>
        <p:nvSpPr>
          <p:cNvPr id="550" name="Google Shape;550;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28625" algn="l" rtl="0">
              <a:spcBef>
                <a:spcPts val="0"/>
              </a:spcBef>
              <a:spcAft>
                <a:spcPts val="0"/>
              </a:spcAft>
              <a:buClr>
                <a:srgbClr val="595959"/>
              </a:buClr>
              <a:buSzPct val="100000"/>
              <a:buFont typeface="Roboto"/>
              <a:buAutoNum type="romanUcPeriod"/>
            </a:pPr>
            <a:r>
              <a:rPr lang="vi">
                <a:solidFill>
                  <a:srgbClr val="595959"/>
                </a:solidFill>
                <a:latin typeface="Roboto"/>
                <a:ea typeface="Roboto"/>
                <a:cs typeface="Roboto"/>
                <a:sym typeface="Roboto"/>
              </a:rPr>
              <a:t>Introduction</a:t>
            </a:r>
            <a:endParaRPr>
              <a:solidFill>
                <a:srgbClr val="595959"/>
              </a:solidFill>
              <a:latin typeface="Roboto"/>
              <a:ea typeface="Roboto"/>
              <a:cs typeface="Roboto"/>
              <a:sym typeface="Roboto"/>
            </a:endParaRPr>
          </a:p>
        </p:txBody>
      </p:sp>
      <p:sp>
        <p:nvSpPr>
          <p:cNvPr id="556" name="Google Shape;556;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a:solidFill>
                  <a:srgbClr val="595959"/>
                </a:solidFill>
                <a:latin typeface="Roboto Light"/>
                <a:ea typeface="Roboto Light"/>
                <a:cs typeface="Roboto Light"/>
                <a:sym typeface="Roboto Light"/>
              </a:rPr>
              <a:t>A </a:t>
            </a:r>
            <a:r>
              <a:rPr lang="vi" sz="1500" b="1">
                <a:solidFill>
                  <a:srgbClr val="595959"/>
                </a:solidFill>
                <a:latin typeface="Roboto"/>
                <a:ea typeface="Roboto"/>
                <a:cs typeface="Roboto"/>
                <a:sym typeface="Roboto"/>
              </a:rPr>
              <a:t>stream pipeline</a:t>
            </a:r>
            <a:r>
              <a:rPr lang="vi" sz="1500">
                <a:solidFill>
                  <a:srgbClr val="595959"/>
                </a:solidFill>
                <a:latin typeface="Roboto Light"/>
                <a:ea typeface="Roboto Light"/>
                <a:cs typeface="Roboto Light"/>
                <a:sym typeface="Roboto Light"/>
              </a:rPr>
              <a:t> contains 3 parts: </a:t>
            </a:r>
            <a:r>
              <a:rPr lang="vi" sz="1500" b="1">
                <a:solidFill>
                  <a:srgbClr val="595959"/>
                </a:solidFill>
                <a:latin typeface="Roboto"/>
                <a:ea typeface="Roboto"/>
                <a:cs typeface="Roboto"/>
                <a:sym typeface="Roboto"/>
              </a:rPr>
              <a:t>Source</a:t>
            </a:r>
            <a:r>
              <a:rPr lang="vi" sz="1500">
                <a:solidFill>
                  <a:srgbClr val="595959"/>
                </a:solidFill>
                <a:latin typeface="Roboto Light"/>
                <a:ea typeface="Roboto Light"/>
                <a:cs typeface="Roboto Light"/>
                <a:sym typeface="Roboto Light"/>
              </a:rPr>
              <a:t>, </a:t>
            </a:r>
            <a:r>
              <a:rPr lang="vi" sz="1500" b="1">
                <a:solidFill>
                  <a:srgbClr val="595959"/>
                </a:solidFill>
                <a:latin typeface="Roboto"/>
                <a:ea typeface="Roboto"/>
                <a:cs typeface="Roboto"/>
                <a:sym typeface="Roboto"/>
              </a:rPr>
              <a:t>Intermediate</a:t>
            </a:r>
            <a:r>
              <a:rPr lang="vi" sz="1500">
                <a:solidFill>
                  <a:srgbClr val="595959"/>
                </a:solidFill>
                <a:latin typeface="Roboto Light"/>
                <a:ea typeface="Roboto Light"/>
                <a:cs typeface="Roboto Light"/>
                <a:sym typeface="Roboto Light"/>
              </a:rPr>
              <a:t> and </a:t>
            </a:r>
            <a:r>
              <a:rPr lang="vi" sz="1500" b="1">
                <a:solidFill>
                  <a:srgbClr val="595959"/>
                </a:solidFill>
                <a:latin typeface="Roboto"/>
                <a:ea typeface="Roboto"/>
                <a:cs typeface="Roboto"/>
                <a:sym typeface="Roboto"/>
              </a:rPr>
              <a:t>Terminal</a:t>
            </a:r>
            <a:r>
              <a:rPr lang="vi" sz="1500">
                <a:solidFill>
                  <a:srgbClr val="595959"/>
                </a:solidFill>
                <a:latin typeface="Roboto Light"/>
                <a:ea typeface="Roboto Light"/>
                <a:cs typeface="Roboto Light"/>
                <a:sym typeface="Roboto Light"/>
              </a:rPr>
              <a:t> operations</a:t>
            </a:r>
            <a:endParaRPr sz="1500">
              <a:solidFill>
                <a:srgbClr val="595959"/>
              </a:solidFill>
              <a:latin typeface="Roboto Light"/>
              <a:ea typeface="Roboto Light"/>
              <a:cs typeface="Roboto Light"/>
              <a:sym typeface="Roboto Light"/>
            </a:endParaRPr>
          </a:p>
          <a:p>
            <a:pPr marL="0" lvl="0" indent="0" algn="l" rtl="0">
              <a:lnSpc>
                <a:spcPct val="150000"/>
              </a:lnSpc>
              <a:spcBef>
                <a:spcPts val="0"/>
              </a:spcBef>
              <a:spcAft>
                <a:spcPts val="0"/>
              </a:spcAft>
              <a:buNone/>
            </a:pPr>
            <a:endParaRPr sz="1500">
              <a:solidFill>
                <a:srgbClr val="595959"/>
              </a:solidFill>
              <a:latin typeface="Roboto Light"/>
              <a:ea typeface="Roboto Light"/>
              <a:cs typeface="Roboto Light"/>
              <a:sym typeface="Roboto Light"/>
            </a:endParaRPr>
          </a:p>
        </p:txBody>
      </p:sp>
      <p:pic>
        <p:nvPicPr>
          <p:cNvPr id="557" name="Google Shape;557;p81"/>
          <p:cNvPicPr preferRelativeResize="0"/>
          <p:nvPr/>
        </p:nvPicPr>
        <p:blipFill>
          <a:blip r:embed="rId3">
            <a:alphaModFix/>
          </a:blip>
          <a:stretch>
            <a:fillRect/>
          </a:stretch>
        </p:blipFill>
        <p:spPr>
          <a:xfrm>
            <a:off x="1160350" y="1633125"/>
            <a:ext cx="6823300" cy="3082950"/>
          </a:xfrm>
          <a:prstGeom prst="rect">
            <a:avLst/>
          </a:prstGeom>
          <a:noFill/>
          <a:ln>
            <a:noFill/>
          </a:ln>
        </p:spPr>
      </p:pic>
      <p:sp>
        <p:nvSpPr>
          <p:cNvPr id="558" name="Google Shape;558;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28625" algn="l" rtl="0">
              <a:spcBef>
                <a:spcPts val="0"/>
              </a:spcBef>
              <a:spcAft>
                <a:spcPts val="0"/>
              </a:spcAft>
              <a:buClr>
                <a:srgbClr val="595959"/>
              </a:buClr>
              <a:buSzPct val="100000"/>
              <a:buFont typeface="Roboto"/>
              <a:buAutoNum type="romanUcPeriod"/>
            </a:pPr>
            <a:r>
              <a:rPr lang="vi">
                <a:solidFill>
                  <a:srgbClr val="595959"/>
                </a:solidFill>
                <a:latin typeface="Roboto"/>
                <a:ea typeface="Roboto"/>
                <a:cs typeface="Roboto"/>
                <a:sym typeface="Roboto"/>
              </a:rPr>
              <a:t>Introduction</a:t>
            </a:r>
            <a:endParaRPr>
              <a:solidFill>
                <a:srgbClr val="595959"/>
              </a:solidFill>
              <a:latin typeface="Roboto"/>
              <a:ea typeface="Roboto"/>
              <a:cs typeface="Roboto"/>
              <a:sym typeface="Roboto"/>
            </a:endParaRPr>
          </a:p>
        </p:txBody>
      </p:sp>
      <p:sp>
        <p:nvSpPr>
          <p:cNvPr id="564" name="Google Shape;564;p82"/>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dirty="0">
                <a:solidFill>
                  <a:srgbClr val="595959"/>
                </a:solidFill>
                <a:latin typeface="Roboto Light"/>
                <a:ea typeface="Roboto Light"/>
                <a:cs typeface="Roboto Light"/>
                <a:sym typeface="Roboto Light"/>
              </a:rPr>
              <a:t>How stream works internally?</a:t>
            </a:r>
            <a:endParaRPr sz="1500" dirty="0">
              <a:solidFill>
                <a:srgbClr val="595959"/>
              </a:solidFill>
              <a:latin typeface="Roboto Light"/>
              <a:ea typeface="Roboto Light"/>
              <a:cs typeface="Roboto Light"/>
              <a:sym typeface="Roboto Light"/>
            </a:endParaRPr>
          </a:p>
          <a:p>
            <a:pPr marL="914400" lvl="1" indent="-323850" algn="l" rtl="0">
              <a:lnSpc>
                <a:spcPct val="150000"/>
              </a:lnSpc>
              <a:spcBef>
                <a:spcPts val="0"/>
              </a:spcBef>
              <a:spcAft>
                <a:spcPts val="0"/>
              </a:spcAft>
              <a:buClr>
                <a:srgbClr val="595959"/>
              </a:buClr>
              <a:buSzPts val="1500"/>
              <a:buFont typeface="Roboto Light"/>
              <a:buChar char="-"/>
            </a:pPr>
            <a:r>
              <a:rPr lang="vi" sz="1500" dirty="0">
                <a:solidFill>
                  <a:srgbClr val="595959"/>
                </a:solidFill>
                <a:latin typeface="Roboto Light"/>
                <a:ea typeface="Roboto Light"/>
                <a:cs typeface="Roboto Light"/>
                <a:sym typeface="Roboto Light"/>
              </a:rPr>
              <a:t>Stream operations are stored internally using a Linked List structure</a:t>
            </a:r>
            <a:endParaRPr sz="1500" dirty="0">
              <a:solidFill>
                <a:srgbClr val="595959"/>
              </a:solidFill>
              <a:latin typeface="Roboto Light"/>
              <a:ea typeface="Roboto Light"/>
              <a:cs typeface="Roboto Light"/>
              <a:sym typeface="Roboto Light"/>
            </a:endParaRPr>
          </a:p>
          <a:p>
            <a:pPr marL="914400" lvl="1" indent="-323850" algn="l" rtl="0">
              <a:lnSpc>
                <a:spcPct val="150000"/>
              </a:lnSpc>
              <a:spcBef>
                <a:spcPts val="0"/>
              </a:spcBef>
              <a:spcAft>
                <a:spcPts val="0"/>
              </a:spcAft>
              <a:buClr>
                <a:srgbClr val="595959"/>
              </a:buClr>
              <a:buSzPts val="1500"/>
              <a:buFont typeface="Roboto Light"/>
              <a:buChar char="-"/>
            </a:pPr>
            <a:r>
              <a:rPr lang="vi" sz="1500" dirty="0">
                <a:solidFill>
                  <a:srgbClr val="595959"/>
                </a:solidFill>
                <a:latin typeface="Roboto Light"/>
                <a:ea typeface="Roboto Light"/>
                <a:cs typeface="Roboto Light"/>
                <a:sym typeface="Roboto Light"/>
              </a:rPr>
              <a:t>Each stage gets assigned a bitmap that follows some characteristics: ORDERED, DISTINCT, SORTED, SIZED, … =&gt; for stream optimisation</a:t>
            </a:r>
            <a:endParaRPr sz="1500" dirty="0">
              <a:solidFill>
                <a:srgbClr val="595959"/>
              </a:solidFill>
              <a:latin typeface="Roboto Light"/>
              <a:ea typeface="Roboto Light"/>
              <a:cs typeface="Roboto Light"/>
              <a:sym typeface="Roboto Light"/>
            </a:endParaRPr>
          </a:p>
          <a:p>
            <a:pPr marL="914400" lvl="0" indent="0" algn="l" rtl="0">
              <a:lnSpc>
                <a:spcPct val="150000"/>
              </a:lnSpc>
              <a:spcBef>
                <a:spcPts val="0"/>
              </a:spcBef>
              <a:spcAft>
                <a:spcPts val="0"/>
              </a:spcAft>
              <a:buNone/>
            </a:pPr>
            <a:r>
              <a:rPr lang="vi" sz="1500" dirty="0">
                <a:solidFill>
                  <a:srgbClr val="595959"/>
                </a:solidFill>
              </a:rPr>
              <a:t>ex</a:t>
            </a:r>
            <a:r>
              <a:rPr lang="vi" sz="1500" dirty="0">
                <a:solidFill>
                  <a:srgbClr val="595959"/>
                </a:solidFill>
                <a:latin typeface="Roboto Light"/>
                <a:ea typeface="Roboto Light"/>
                <a:cs typeface="Roboto Light"/>
                <a:sym typeface="Roboto Light"/>
              </a:rPr>
              <a:t>: filter() clears SIZED flag as size might have changed, but preserves SORTED, DISTINCT</a:t>
            </a:r>
            <a:endParaRPr sz="1500" dirty="0">
              <a:solidFill>
                <a:srgbClr val="595959"/>
              </a:solidFill>
              <a:latin typeface="Roboto Light"/>
              <a:ea typeface="Roboto Light"/>
              <a:cs typeface="Roboto Light"/>
              <a:sym typeface="Roboto Light"/>
            </a:endParaRPr>
          </a:p>
          <a:p>
            <a:pPr marL="914400" lvl="0" indent="0" algn="l" rtl="0">
              <a:lnSpc>
                <a:spcPct val="150000"/>
              </a:lnSpc>
              <a:spcBef>
                <a:spcPts val="0"/>
              </a:spcBef>
              <a:spcAft>
                <a:spcPts val="0"/>
              </a:spcAft>
              <a:buNone/>
            </a:pPr>
            <a:r>
              <a:rPr lang="vi" sz="1500" dirty="0">
                <a:solidFill>
                  <a:srgbClr val="595959"/>
                </a:solidFill>
              </a:rPr>
              <a:t>ex</a:t>
            </a:r>
            <a:r>
              <a:rPr lang="vi" sz="1500" dirty="0">
                <a:solidFill>
                  <a:srgbClr val="595959"/>
                </a:solidFill>
                <a:latin typeface="Roboto Light"/>
                <a:ea typeface="Roboto Light"/>
                <a:cs typeface="Roboto Light"/>
                <a:sym typeface="Roboto Light"/>
              </a:rPr>
              <a:t>: stream cleverly skip that stage making use of the flags DISTINCT </a:t>
            </a:r>
            <a:endParaRPr sz="1500" dirty="0">
              <a:solidFill>
                <a:srgbClr val="595959"/>
              </a:solidFill>
              <a:latin typeface="Roboto Light"/>
              <a:ea typeface="Roboto Light"/>
              <a:cs typeface="Roboto Light"/>
              <a:sym typeface="Roboto Light"/>
            </a:endParaRPr>
          </a:p>
          <a:p>
            <a:pPr marL="0" lvl="0" indent="0" algn="l" rtl="0">
              <a:lnSpc>
                <a:spcPct val="150000"/>
              </a:lnSpc>
              <a:spcBef>
                <a:spcPts val="0"/>
              </a:spcBef>
              <a:spcAft>
                <a:spcPts val="0"/>
              </a:spcAft>
              <a:buNone/>
            </a:pPr>
            <a:endParaRPr sz="1500" dirty="0">
              <a:solidFill>
                <a:srgbClr val="595959"/>
              </a:solidFill>
              <a:latin typeface="Roboto Light"/>
              <a:ea typeface="Roboto Light"/>
              <a:cs typeface="Roboto Light"/>
              <a:sym typeface="Roboto Light"/>
            </a:endParaRPr>
          </a:p>
        </p:txBody>
      </p:sp>
      <p:pic>
        <p:nvPicPr>
          <p:cNvPr id="565" name="Google Shape;565;p82"/>
          <p:cNvPicPr preferRelativeResize="0"/>
          <p:nvPr/>
        </p:nvPicPr>
        <p:blipFill>
          <a:blip r:embed="rId3">
            <a:alphaModFix/>
          </a:blip>
          <a:stretch>
            <a:fillRect/>
          </a:stretch>
        </p:blipFill>
        <p:spPr>
          <a:xfrm>
            <a:off x="1301450" y="3473047"/>
            <a:ext cx="4362450" cy="1241050"/>
          </a:xfrm>
          <a:prstGeom prst="rect">
            <a:avLst/>
          </a:prstGeom>
          <a:noFill/>
          <a:ln>
            <a:noFill/>
          </a:ln>
        </p:spPr>
      </p:pic>
      <p:sp>
        <p:nvSpPr>
          <p:cNvPr id="566" name="Google Shape;566;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28625" algn="l" rtl="0">
              <a:spcBef>
                <a:spcPts val="0"/>
              </a:spcBef>
              <a:spcAft>
                <a:spcPts val="0"/>
              </a:spcAft>
              <a:buClr>
                <a:srgbClr val="595959"/>
              </a:buClr>
              <a:buSzPct val="100000"/>
              <a:buFont typeface="Roboto"/>
              <a:buAutoNum type="romanUcPeriod"/>
            </a:pPr>
            <a:r>
              <a:rPr lang="vi">
                <a:solidFill>
                  <a:srgbClr val="595959"/>
                </a:solidFill>
                <a:latin typeface="Roboto"/>
                <a:ea typeface="Roboto"/>
                <a:cs typeface="Roboto"/>
                <a:sym typeface="Roboto"/>
              </a:rPr>
              <a:t>Introduction</a:t>
            </a:r>
            <a:endParaRPr>
              <a:solidFill>
                <a:srgbClr val="595959"/>
              </a:solidFill>
              <a:latin typeface="Roboto"/>
              <a:ea typeface="Roboto"/>
              <a:cs typeface="Roboto"/>
              <a:sym typeface="Roboto"/>
            </a:endParaRPr>
          </a:p>
        </p:txBody>
      </p:sp>
      <p:sp>
        <p:nvSpPr>
          <p:cNvPr id="572" name="Google Shape;572;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a:solidFill>
                  <a:srgbClr val="595959"/>
                </a:solidFill>
                <a:latin typeface="Roboto Light"/>
                <a:ea typeface="Roboto Light"/>
                <a:cs typeface="Roboto Light"/>
                <a:sym typeface="Roboto Light"/>
              </a:rPr>
              <a:t>Execution of </a:t>
            </a:r>
            <a:r>
              <a:rPr lang="vi" sz="1500" b="1">
                <a:solidFill>
                  <a:srgbClr val="595959"/>
                </a:solidFill>
              </a:rPr>
              <a:t>stateless pipelines</a:t>
            </a:r>
            <a:endParaRPr sz="1500" b="1">
              <a:solidFill>
                <a:srgbClr val="595959"/>
              </a:solidFill>
            </a:endParaRPr>
          </a:p>
          <a:p>
            <a:pPr marL="0" lvl="0" indent="0" algn="l" rtl="0">
              <a:lnSpc>
                <a:spcPct val="150000"/>
              </a:lnSpc>
              <a:spcBef>
                <a:spcPts val="0"/>
              </a:spcBef>
              <a:spcAft>
                <a:spcPts val="0"/>
              </a:spcAft>
              <a:buNone/>
            </a:pPr>
            <a:endParaRPr sz="1500">
              <a:solidFill>
                <a:srgbClr val="595959"/>
              </a:solidFill>
              <a:latin typeface="Roboto Light"/>
              <a:ea typeface="Roboto Light"/>
              <a:cs typeface="Roboto Light"/>
              <a:sym typeface="Roboto Light"/>
            </a:endParaRPr>
          </a:p>
        </p:txBody>
      </p:sp>
      <p:pic>
        <p:nvPicPr>
          <p:cNvPr id="573" name="Google Shape;573;p83"/>
          <p:cNvPicPr preferRelativeResize="0"/>
          <p:nvPr/>
        </p:nvPicPr>
        <p:blipFill>
          <a:blip r:embed="rId3">
            <a:alphaModFix/>
          </a:blip>
          <a:stretch>
            <a:fillRect/>
          </a:stretch>
        </p:blipFill>
        <p:spPr>
          <a:xfrm>
            <a:off x="1065198" y="1774723"/>
            <a:ext cx="7013599" cy="2946550"/>
          </a:xfrm>
          <a:prstGeom prst="rect">
            <a:avLst/>
          </a:prstGeom>
          <a:noFill/>
          <a:ln>
            <a:noFill/>
          </a:ln>
        </p:spPr>
      </p:pic>
      <p:sp>
        <p:nvSpPr>
          <p:cNvPr id="574" name="Google Shape;574;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28625" algn="l" rtl="0">
              <a:spcBef>
                <a:spcPts val="0"/>
              </a:spcBef>
              <a:spcAft>
                <a:spcPts val="0"/>
              </a:spcAft>
              <a:buClr>
                <a:srgbClr val="595959"/>
              </a:buClr>
              <a:buSzPct val="100000"/>
              <a:buFont typeface="Roboto"/>
              <a:buAutoNum type="romanUcPeriod"/>
            </a:pPr>
            <a:r>
              <a:rPr lang="vi">
                <a:solidFill>
                  <a:srgbClr val="595959"/>
                </a:solidFill>
                <a:latin typeface="Roboto"/>
                <a:ea typeface="Roboto"/>
                <a:cs typeface="Roboto"/>
                <a:sym typeface="Roboto"/>
              </a:rPr>
              <a:t>Introduction</a:t>
            </a:r>
            <a:endParaRPr>
              <a:solidFill>
                <a:srgbClr val="595959"/>
              </a:solidFill>
              <a:latin typeface="Roboto"/>
              <a:ea typeface="Roboto"/>
              <a:cs typeface="Roboto"/>
              <a:sym typeface="Roboto"/>
            </a:endParaRPr>
          </a:p>
        </p:txBody>
      </p:sp>
      <p:sp>
        <p:nvSpPr>
          <p:cNvPr id="580" name="Google Shape;580;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a:solidFill>
                  <a:srgbClr val="595959"/>
                </a:solidFill>
                <a:latin typeface="Roboto Light"/>
                <a:ea typeface="Roboto Light"/>
                <a:cs typeface="Roboto Light"/>
                <a:sym typeface="Roboto Light"/>
              </a:rPr>
              <a:t>Execution of </a:t>
            </a:r>
            <a:r>
              <a:rPr lang="vi" sz="1500" b="1">
                <a:solidFill>
                  <a:srgbClr val="595959"/>
                </a:solidFill>
              </a:rPr>
              <a:t>stateless pipelines</a:t>
            </a:r>
            <a:endParaRPr sz="1500" b="1">
              <a:solidFill>
                <a:srgbClr val="595959"/>
              </a:solidFill>
            </a:endParaRPr>
          </a:p>
          <a:p>
            <a:pPr marL="0" lvl="0" indent="0" algn="l" rtl="0">
              <a:lnSpc>
                <a:spcPct val="150000"/>
              </a:lnSpc>
              <a:spcBef>
                <a:spcPts val="0"/>
              </a:spcBef>
              <a:spcAft>
                <a:spcPts val="0"/>
              </a:spcAft>
              <a:buNone/>
            </a:pPr>
            <a:endParaRPr sz="1500">
              <a:solidFill>
                <a:srgbClr val="595959"/>
              </a:solidFill>
              <a:latin typeface="Roboto Light"/>
              <a:ea typeface="Roboto Light"/>
              <a:cs typeface="Roboto Light"/>
              <a:sym typeface="Roboto Light"/>
            </a:endParaRPr>
          </a:p>
          <a:p>
            <a:pPr marL="0" lvl="0" indent="0" algn="l" rtl="0">
              <a:lnSpc>
                <a:spcPct val="150000"/>
              </a:lnSpc>
              <a:spcBef>
                <a:spcPts val="0"/>
              </a:spcBef>
              <a:spcAft>
                <a:spcPts val="0"/>
              </a:spcAft>
              <a:buNone/>
            </a:pPr>
            <a:r>
              <a:rPr lang="vi" sz="1500">
                <a:solidFill>
                  <a:srgbClr val="595959"/>
                </a:solidFill>
                <a:latin typeface="Roboto Light"/>
                <a:ea typeface="Roboto Light"/>
                <a:cs typeface="Roboto Light"/>
                <a:sym typeface="Roboto Light"/>
              </a:rPr>
              <a:t>		(Expectation)</a:t>
            </a:r>
            <a:endParaRPr sz="1500">
              <a:solidFill>
                <a:srgbClr val="595959"/>
              </a:solidFill>
              <a:latin typeface="Roboto Light"/>
              <a:ea typeface="Roboto Light"/>
              <a:cs typeface="Roboto Light"/>
              <a:sym typeface="Roboto Light"/>
            </a:endParaRPr>
          </a:p>
          <a:p>
            <a:pPr marL="0" lvl="0" indent="0" algn="l" rtl="0">
              <a:lnSpc>
                <a:spcPct val="150000"/>
              </a:lnSpc>
              <a:spcBef>
                <a:spcPts val="0"/>
              </a:spcBef>
              <a:spcAft>
                <a:spcPts val="0"/>
              </a:spcAft>
              <a:buNone/>
            </a:pPr>
            <a:endParaRPr sz="1500">
              <a:solidFill>
                <a:srgbClr val="595959"/>
              </a:solidFill>
              <a:latin typeface="Roboto Light"/>
              <a:ea typeface="Roboto Light"/>
              <a:cs typeface="Roboto Light"/>
              <a:sym typeface="Roboto Light"/>
            </a:endParaRPr>
          </a:p>
        </p:txBody>
      </p:sp>
      <p:pic>
        <p:nvPicPr>
          <p:cNvPr id="581" name="Google Shape;581;p84"/>
          <p:cNvPicPr preferRelativeResize="0"/>
          <p:nvPr/>
        </p:nvPicPr>
        <p:blipFill>
          <a:blip r:embed="rId3">
            <a:alphaModFix/>
          </a:blip>
          <a:stretch>
            <a:fillRect/>
          </a:stretch>
        </p:blipFill>
        <p:spPr>
          <a:xfrm>
            <a:off x="3824800" y="693349"/>
            <a:ext cx="5123750" cy="4208099"/>
          </a:xfrm>
          <a:prstGeom prst="rect">
            <a:avLst/>
          </a:prstGeom>
          <a:noFill/>
          <a:ln>
            <a:noFill/>
          </a:ln>
        </p:spPr>
      </p:pic>
      <p:sp>
        <p:nvSpPr>
          <p:cNvPr id="582" name="Google Shape;582;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p:nvPr/>
        </p:nvSpPr>
        <p:spPr>
          <a:xfrm>
            <a:off x="324197" y="224444"/>
            <a:ext cx="4750723"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2700" b="1">
                <a:solidFill>
                  <a:schemeClr val="dk1"/>
                </a:solidFill>
                <a:latin typeface="Calibri"/>
                <a:ea typeface="Calibri"/>
                <a:cs typeface="Calibri"/>
                <a:sym typeface="Calibri"/>
              </a:rPr>
              <a:t>GENERIC</a:t>
            </a:r>
            <a:endParaRPr sz="1100"/>
          </a:p>
        </p:txBody>
      </p:sp>
      <p:sp>
        <p:nvSpPr>
          <p:cNvPr id="174" name="Google Shape;174;p31"/>
          <p:cNvSpPr txBox="1"/>
          <p:nvPr/>
        </p:nvSpPr>
        <p:spPr>
          <a:xfrm>
            <a:off x="361603" y="798021"/>
            <a:ext cx="8017625" cy="300082"/>
          </a:xfrm>
          <a:prstGeom prst="rect">
            <a:avLst/>
          </a:prstGeom>
          <a:noFill/>
          <a:ln>
            <a:noFill/>
          </a:ln>
        </p:spPr>
        <p:txBody>
          <a:bodyPr spcFirstLastPara="1" wrap="square" lIns="68575" tIns="34275" rIns="68575" bIns="34275" anchor="t" anchorCtr="0">
            <a:spAutoFit/>
          </a:bodyPr>
          <a:lstStyle/>
          <a:p>
            <a:pPr marL="215900" marR="0" lvl="0" indent="-209550" algn="l" rtl="0">
              <a:spcBef>
                <a:spcPts val="0"/>
              </a:spcBef>
              <a:spcAft>
                <a:spcPts val="0"/>
              </a:spcAft>
              <a:buClr>
                <a:schemeClr val="dk1"/>
              </a:buClr>
              <a:buSzPts val="1500"/>
              <a:buFont typeface="Calibri"/>
              <a:buChar char="-"/>
            </a:pPr>
            <a:r>
              <a:rPr lang="vi" sz="1500">
                <a:solidFill>
                  <a:schemeClr val="dk1"/>
                </a:solidFill>
                <a:latin typeface="Calibri"/>
                <a:ea typeface="Calibri"/>
                <a:cs typeface="Calibri"/>
                <a:sym typeface="Calibri"/>
              </a:rPr>
              <a:t>Generic Method</a:t>
            </a:r>
            <a:endParaRPr sz="1100"/>
          </a:p>
        </p:txBody>
      </p:sp>
      <p:sp>
        <p:nvSpPr>
          <p:cNvPr id="175" name="Google Shape;175;p31"/>
          <p:cNvSpPr txBox="1"/>
          <p:nvPr/>
        </p:nvSpPr>
        <p:spPr>
          <a:xfrm>
            <a:off x="798022" y="1197033"/>
            <a:ext cx="7730837" cy="318548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1400">
                <a:solidFill>
                  <a:schemeClr val="dk1"/>
                </a:solidFill>
                <a:latin typeface="Calibri"/>
                <a:ea typeface="Calibri"/>
                <a:cs typeface="Calibri"/>
                <a:sym typeface="Calibri"/>
              </a:rPr>
              <a:t>+ Generic method là những method được viết để có thể được gọi các đối số có kiểu dữ liệu khác nhau.</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vi" sz="1400">
                <a:solidFill>
                  <a:schemeClr val="dk1"/>
                </a:solidFill>
                <a:latin typeface="Calibri"/>
                <a:ea typeface="Calibri"/>
                <a:cs typeface="Calibri"/>
                <a:sym typeface="Calibri"/>
              </a:rPr>
              <a:t>+ Một số rule để định nghĩa Generic Method</a:t>
            </a:r>
            <a:endParaRPr sz="1100"/>
          </a:p>
          <a:p>
            <a:pPr marL="0" marR="0" lvl="0" indent="0" algn="l" rtl="0">
              <a:spcBef>
                <a:spcPts val="0"/>
              </a:spcBef>
              <a:spcAft>
                <a:spcPts val="0"/>
              </a:spcAft>
              <a:buNone/>
            </a:pPr>
            <a:r>
              <a:rPr lang="vi" sz="1400">
                <a:solidFill>
                  <a:schemeClr val="dk1"/>
                </a:solidFill>
                <a:latin typeface="Calibri"/>
                <a:ea typeface="Calibri"/>
                <a:cs typeface="Calibri"/>
                <a:sym typeface="Calibri"/>
              </a:rPr>
              <a:t>        </a:t>
            </a:r>
            <a:endParaRPr sz="1100"/>
          </a:p>
          <a:p>
            <a:pPr marL="0" marR="0" lvl="0" indent="0" algn="l" rtl="0">
              <a:spcBef>
                <a:spcPts val="0"/>
              </a:spcBef>
              <a:spcAft>
                <a:spcPts val="0"/>
              </a:spcAft>
              <a:buNone/>
            </a:pPr>
            <a:r>
              <a:rPr lang="vi" sz="1400">
                <a:solidFill>
                  <a:schemeClr val="dk1"/>
                </a:solidFill>
                <a:latin typeface="Calibri"/>
                <a:ea typeface="Calibri"/>
                <a:cs typeface="Calibri"/>
                <a:sym typeface="Calibri"/>
              </a:rPr>
              <a:t>       Generic method có một kiểu dữ liệu tham số đầu vào được khai báo trước kiểu dữ liệu trả về.</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vi" sz="1400">
                <a:solidFill>
                  <a:schemeClr val="dk1"/>
                </a:solidFill>
                <a:latin typeface="Calibri"/>
                <a:ea typeface="Calibri"/>
                <a:cs typeface="Calibri"/>
                <a:sym typeface="Calibri"/>
              </a:rPr>
              <a:t>      </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vi" sz="1400">
                <a:solidFill>
                  <a:schemeClr val="dk1"/>
                </a:solidFill>
                <a:latin typeface="Calibri"/>
                <a:ea typeface="Calibri"/>
                <a:cs typeface="Calibri"/>
                <a:sym typeface="Calibri"/>
              </a:rPr>
              <a:t>        Kiểu dữ liệu tham số đầu vào có thể được giới hạn.</a:t>
            </a:r>
            <a:endParaRPr sz="1100"/>
          </a:p>
        </p:txBody>
      </p:sp>
      <p:pic>
        <p:nvPicPr>
          <p:cNvPr id="176" name="Google Shape;176;p31"/>
          <p:cNvPicPr preferRelativeResize="0"/>
          <p:nvPr/>
        </p:nvPicPr>
        <p:blipFill rotWithShape="1">
          <a:blip r:embed="rId3">
            <a:alphaModFix/>
          </a:blip>
          <a:srcRect/>
          <a:stretch/>
        </p:blipFill>
        <p:spPr>
          <a:xfrm>
            <a:off x="693350" y="2380650"/>
            <a:ext cx="3076074" cy="1219200"/>
          </a:xfrm>
          <a:prstGeom prst="rect">
            <a:avLst/>
          </a:prstGeom>
          <a:noFill/>
          <a:ln>
            <a:noFill/>
          </a:ln>
        </p:spPr>
      </p:pic>
      <p:sp>
        <p:nvSpPr>
          <p:cNvPr id="177" name="Google Shape;177;p3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vi"/>
              <a:t>6</a:t>
            </a:fld>
            <a:endParaRPr/>
          </a:p>
        </p:txBody>
      </p:sp>
      <p:pic>
        <p:nvPicPr>
          <p:cNvPr id="178" name="Google Shape;178;p31"/>
          <p:cNvPicPr preferRelativeResize="0"/>
          <p:nvPr/>
        </p:nvPicPr>
        <p:blipFill>
          <a:blip r:embed="rId4">
            <a:alphaModFix/>
          </a:blip>
          <a:stretch>
            <a:fillRect/>
          </a:stretch>
        </p:blipFill>
        <p:spPr>
          <a:xfrm>
            <a:off x="4066088" y="2380650"/>
            <a:ext cx="3686175" cy="1219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28625" algn="l" rtl="0">
              <a:spcBef>
                <a:spcPts val="0"/>
              </a:spcBef>
              <a:spcAft>
                <a:spcPts val="0"/>
              </a:spcAft>
              <a:buClr>
                <a:srgbClr val="595959"/>
              </a:buClr>
              <a:buSzPct val="100000"/>
              <a:buFont typeface="Roboto"/>
              <a:buAutoNum type="romanUcPeriod"/>
            </a:pPr>
            <a:r>
              <a:rPr lang="vi">
                <a:solidFill>
                  <a:srgbClr val="595959"/>
                </a:solidFill>
                <a:latin typeface="Roboto"/>
                <a:ea typeface="Roboto"/>
                <a:cs typeface="Roboto"/>
                <a:sym typeface="Roboto"/>
              </a:rPr>
              <a:t>Introduction</a:t>
            </a:r>
            <a:endParaRPr>
              <a:solidFill>
                <a:srgbClr val="595959"/>
              </a:solidFill>
              <a:latin typeface="Roboto"/>
              <a:ea typeface="Roboto"/>
              <a:cs typeface="Roboto"/>
              <a:sym typeface="Roboto"/>
            </a:endParaRPr>
          </a:p>
        </p:txBody>
      </p:sp>
      <p:sp>
        <p:nvSpPr>
          <p:cNvPr id="588" name="Google Shape;588;p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a:solidFill>
                  <a:srgbClr val="595959"/>
                </a:solidFill>
                <a:latin typeface="Roboto Light"/>
                <a:ea typeface="Roboto Light"/>
                <a:cs typeface="Roboto Light"/>
                <a:sym typeface="Roboto Light"/>
              </a:rPr>
              <a:t>Execution of </a:t>
            </a:r>
            <a:r>
              <a:rPr lang="vi" sz="1500" b="1">
                <a:solidFill>
                  <a:srgbClr val="595959"/>
                </a:solidFill>
              </a:rPr>
              <a:t>stateless pipelines</a:t>
            </a:r>
            <a:endParaRPr sz="1500" b="1">
              <a:solidFill>
                <a:srgbClr val="595959"/>
              </a:solidFill>
            </a:endParaRPr>
          </a:p>
          <a:p>
            <a:pPr marL="0" lvl="0" indent="0" algn="l" rtl="0">
              <a:lnSpc>
                <a:spcPct val="150000"/>
              </a:lnSpc>
              <a:spcBef>
                <a:spcPts val="0"/>
              </a:spcBef>
              <a:spcAft>
                <a:spcPts val="0"/>
              </a:spcAft>
              <a:buNone/>
            </a:pPr>
            <a:endParaRPr sz="1500">
              <a:solidFill>
                <a:srgbClr val="595959"/>
              </a:solidFill>
              <a:latin typeface="Roboto Light"/>
              <a:ea typeface="Roboto Light"/>
              <a:cs typeface="Roboto Light"/>
              <a:sym typeface="Roboto Light"/>
            </a:endParaRPr>
          </a:p>
          <a:p>
            <a:pPr marL="0" lvl="0" indent="0" algn="l" rtl="0">
              <a:lnSpc>
                <a:spcPct val="150000"/>
              </a:lnSpc>
              <a:spcBef>
                <a:spcPts val="0"/>
              </a:spcBef>
              <a:spcAft>
                <a:spcPts val="0"/>
              </a:spcAft>
              <a:buNone/>
            </a:pPr>
            <a:r>
              <a:rPr lang="vi" sz="1500">
                <a:solidFill>
                  <a:srgbClr val="595959"/>
                </a:solidFill>
                <a:latin typeface="Roboto Light"/>
                <a:ea typeface="Roboto Light"/>
                <a:cs typeface="Roboto Light"/>
                <a:sym typeface="Roboto Light"/>
              </a:rPr>
              <a:t>		(Reality)</a:t>
            </a:r>
            <a:endParaRPr sz="1500">
              <a:solidFill>
                <a:srgbClr val="595959"/>
              </a:solidFill>
              <a:latin typeface="Roboto Light"/>
              <a:ea typeface="Roboto Light"/>
              <a:cs typeface="Roboto Light"/>
              <a:sym typeface="Roboto Light"/>
            </a:endParaRPr>
          </a:p>
          <a:p>
            <a:pPr marL="0" lvl="0" indent="0" algn="l" rtl="0">
              <a:lnSpc>
                <a:spcPct val="150000"/>
              </a:lnSpc>
              <a:spcBef>
                <a:spcPts val="0"/>
              </a:spcBef>
              <a:spcAft>
                <a:spcPts val="0"/>
              </a:spcAft>
              <a:buNone/>
            </a:pPr>
            <a:endParaRPr sz="1500">
              <a:solidFill>
                <a:srgbClr val="595959"/>
              </a:solidFill>
              <a:latin typeface="Roboto Light"/>
              <a:ea typeface="Roboto Light"/>
              <a:cs typeface="Roboto Light"/>
              <a:sym typeface="Roboto Light"/>
            </a:endParaRPr>
          </a:p>
        </p:txBody>
      </p:sp>
      <p:pic>
        <p:nvPicPr>
          <p:cNvPr id="589" name="Google Shape;589;p85"/>
          <p:cNvPicPr preferRelativeResize="0"/>
          <p:nvPr/>
        </p:nvPicPr>
        <p:blipFill>
          <a:blip r:embed="rId3">
            <a:alphaModFix/>
          </a:blip>
          <a:stretch>
            <a:fillRect/>
          </a:stretch>
        </p:blipFill>
        <p:spPr>
          <a:xfrm>
            <a:off x="3694600" y="334600"/>
            <a:ext cx="5031201" cy="4539875"/>
          </a:xfrm>
          <a:prstGeom prst="rect">
            <a:avLst/>
          </a:prstGeom>
          <a:noFill/>
          <a:ln>
            <a:noFill/>
          </a:ln>
        </p:spPr>
      </p:pic>
      <p:sp>
        <p:nvSpPr>
          <p:cNvPr id="590" name="Google Shape;590;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28625" algn="l" rtl="0">
              <a:spcBef>
                <a:spcPts val="0"/>
              </a:spcBef>
              <a:spcAft>
                <a:spcPts val="0"/>
              </a:spcAft>
              <a:buClr>
                <a:srgbClr val="595959"/>
              </a:buClr>
              <a:buSzPct val="100000"/>
              <a:buFont typeface="Roboto"/>
              <a:buAutoNum type="romanUcPeriod"/>
            </a:pPr>
            <a:r>
              <a:rPr lang="vi">
                <a:solidFill>
                  <a:srgbClr val="595959"/>
                </a:solidFill>
                <a:latin typeface="Roboto"/>
                <a:ea typeface="Roboto"/>
                <a:cs typeface="Roboto"/>
                <a:sym typeface="Roboto"/>
              </a:rPr>
              <a:t>Introduction</a:t>
            </a:r>
            <a:endParaRPr>
              <a:solidFill>
                <a:srgbClr val="595959"/>
              </a:solidFill>
              <a:latin typeface="Roboto"/>
              <a:ea typeface="Roboto"/>
              <a:cs typeface="Roboto"/>
              <a:sym typeface="Roboto"/>
            </a:endParaRPr>
          </a:p>
        </p:txBody>
      </p:sp>
      <p:sp>
        <p:nvSpPr>
          <p:cNvPr id="596" name="Google Shape;596;p86"/>
          <p:cNvSpPr txBox="1">
            <a:spLocks noGrp="1"/>
          </p:cNvSpPr>
          <p:nvPr>
            <p:ph type="body" idx="1"/>
          </p:nvPr>
        </p:nvSpPr>
        <p:spPr>
          <a:xfrm>
            <a:off x="311700" y="1152475"/>
            <a:ext cx="83295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a:solidFill>
                  <a:srgbClr val="595959"/>
                </a:solidFill>
                <a:latin typeface="Roboto Light"/>
                <a:ea typeface="Roboto Light"/>
                <a:cs typeface="Roboto Light"/>
                <a:sym typeface="Roboto Light"/>
              </a:rPr>
              <a:t>Execution of </a:t>
            </a:r>
            <a:r>
              <a:rPr lang="vi" sz="1500" b="1">
                <a:solidFill>
                  <a:srgbClr val="595959"/>
                </a:solidFill>
              </a:rPr>
              <a:t>stateful pipelines</a:t>
            </a:r>
            <a:r>
              <a:rPr lang="vi" sz="1500">
                <a:solidFill>
                  <a:srgbClr val="595959"/>
                </a:solidFill>
                <a:latin typeface="Roboto Light"/>
                <a:ea typeface="Roboto Light"/>
                <a:cs typeface="Roboto Light"/>
                <a:sym typeface="Roboto Light"/>
              </a:rPr>
              <a:t>: buffers all the elements until it reaches the last element and then it emits a result. </a:t>
            </a:r>
            <a:endParaRPr sz="1500">
              <a:solidFill>
                <a:srgbClr val="595959"/>
              </a:solidFill>
              <a:latin typeface="Roboto Light"/>
              <a:ea typeface="Roboto Light"/>
              <a:cs typeface="Roboto Light"/>
              <a:sym typeface="Roboto Light"/>
            </a:endParaRPr>
          </a:p>
          <a:p>
            <a:pPr marL="0" lvl="0" indent="0" algn="l" rtl="0">
              <a:lnSpc>
                <a:spcPct val="150000"/>
              </a:lnSpc>
              <a:spcBef>
                <a:spcPts val="0"/>
              </a:spcBef>
              <a:spcAft>
                <a:spcPts val="0"/>
              </a:spcAft>
              <a:buNone/>
            </a:pPr>
            <a:endParaRPr sz="1500">
              <a:solidFill>
                <a:srgbClr val="595959"/>
              </a:solidFill>
              <a:latin typeface="Roboto Light"/>
              <a:ea typeface="Roboto Light"/>
              <a:cs typeface="Roboto Light"/>
              <a:sym typeface="Roboto Light"/>
            </a:endParaRPr>
          </a:p>
        </p:txBody>
      </p:sp>
      <p:pic>
        <p:nvPicPr>
          <p:cNvPr id="597" name="Google Shape;597;p86"/>
          <p:cNvPicPr preferRelativeResize="0"/>
          <p:nvPr/>
        </p:nvPicPr>
        <p:blipFill>
          <a:blip r:embed="rId3">
            <a:alphaModFix/>
          </a:blip>
          <a:stretch>
            <a:fillRect/>
          </a:stretch>
        </p:blipFill>
        <p:spPr>
          <a:xfrm>
            <a:off x="900000" y="2090698"/>
            <a:ext cx="6177350" cy="2869355"/>
          </a:xfrm>
          <a:prstGeom prst="rect">
            <a:avLst/>
          </a:prstGeom>
          <a:noFill/>
          <a:ln>
            <a:noFill/>
          </a:ln>
        </p:spPr>
      </p:pic>
      <p:sp>
        <p:nvSpPr>
          <p:cNvPr id="598" name="Google Shape;598;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428625" algn="l" rtl="0">
              <a:spcBef>
                <a:spcPts val="0"/>
              </a:spcBef>
              <a:spcAft>
                <a:spcPts val="0"/>
              </a:spcAft>
              <a:buClr>
                <a:srgbClr val="595959"/>
              </a:buClr>
              <a:buSzPct val="100000"/>
              <a:buFont typeface="Roboto"/>
              <a:buAutoNum type="romanUcPeriod" startAt="2"/>
            </a:pPr>
            <a:r>
              <a:rPr lang="vi">
                <a:solidFill>
                  <a:srgbClr val="595959"/>
                </a:solidFill>
                <a:latin typeface="Roboto"/>
                <a:ea typeface="Roboto"/>
                <a:cs typeface="Roboto"/>
                <a:sym typeface="Roboto"/>
              </a:rPr>
              <a:t>Stream Creation</a:t>
            </a:r>
            <a:endParaRPr>
              <a:solidFill>
                <a:srgbClr val="595959"/>
              </a:solidFill>
              <a:latin typeface="Roboto"/>
              <a:ea typeface="Roboto"/>
              <a:cs typeface="Roboto"/>
              <a:sym typeface="Roboto"/>
            </a:endParaRPr>
          </a:p>
        </p:txBody>
      </p:sp>
      <p:sp>
        <p:nvSpPr>
          <p:cNvPr id="604" name="Google Shape;604;p8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Clr>
                <a:srgbClr val="595959"/>
              </a:buClr>
              <a:buSzPts val="1500"/>
              <a:buFont typeface="Roboto"/>
              <a:buChar char="-"/>
            </a:pPr>
            <a:r>
              <a:rPr lang="vi" sz="1500" b="1" dirty="0">
                <a:solidFill>
                  <a:srgbClr val="595959"/>
                </a:solidFill>
                <a:latin typeface="Roboto"/>
                <a:ea typeface="Roboto"/>
                <a:cs typeface="Roboto"/>
                <a:sym typeface="Roboto"/>
              </a:rPr>
              <a:t>Finite Stream</a:t>
            </a:r>
            <a:endParaRPr sz="1500" b="1" dirty="0">
              <a:solidFill>
                <a:srgbClr val="595959"/>
              </a:solidFill>
              <a:latin typeface="Roboto"/>
              <a:ea typeface="Roboto"/>
              <a:cs typeface="Roboto"/>
              <a:sym typeface="Roboto"/>
            </a:endParaRPr>
          </a:p>
          <a:p>
            <a:pPr marL="914400" lvl="1" indent="-323850" algn="l" rtl="0">
              <a:lnSpc>
                <a:spcPct val="150000"/>
              </a:lnSpc>
              <a:spcBef>
                <a:spcPts val="0"/>
              </a:spcBef>
              <a:spcAft>
                <a:spcPts val="0"/>
              </a:spcAft>
              <a:buClr>
                <a:srgbClr val="595959"/>
              </a:buClr>
              <a:buSzPts val="1500"/>
              <a:buFont typeface="Roboto Light"/>
              <a:buChar char="-"/>
            </a:pPr>
            <a:r>
              <a:rPr lang="vi" sz="1500" dirty="0">
                <a:solidFill>
                  <a:srgbClr val="595959"/>
                </a:solidFill>
                <a:latin typeface="Roboto Light"/>
                <a:ea typeface="Roboto Light"/>
                <a:cs typeface="Roboto Light"/>
                <a:sym typeface="Roboto Light"/>
              </a:rPr>
              <a:t>1: Stream&lt;String&gt; empty = Stream.empty(); // count = 0</a:t>
            </a:r>
            <a:endParaRPr sz="1500" dirty="0">
              <a:solidFill>
                <a:srgbClr val="595959"/>
              </a:solidFill>
              <a:latin typeface="Roboto Light"/>
              <a:ea typeface="Roboto Light"/>
              <a:cs typeface="Roboto Light"/>
              <a:sym typeface="Roboto Light"/>
            </a:endParaRPr>
          </a:p>
          <a:p>
            <a:pPr marL="914400" lvl="1" indent="-323850" algn="l" rtl="0">
              <a:lnSpc>
                <a:spcPct val="150000"/>
              </a:lnSpc>
              <a:spcBef>
                <a:spcPts val="0"/>
              </a:spcBef>
              <a:spcAft>
                <a:spcPts val="0"/>
              </a:spcAft>
              <a:buClr>
                <a:srgbClr val="595959"/>
              </a:buClr>
              <a:buSzPts val="1500"/>
              <a:buFont typeface="Roboto Light"/>
              <a:buChar char="-"/>
            </a:pPr>
            <a:r>
              <a:rPr lang="vi" sz="1500" dirty="0">
                <a:solidFill>
                  <a:srgbClr val="595959"/>
                </a:solidFill>
                <a:latin typeface="Roboto Light"/>
                <a:ea typeface="Roboto Light"/>
                <a:cs typeface="Roboto Light"/>
                <a:sym typeface="Roboto Light"/>
              </a:rPr>
              <a:t>2: Stream&lt;Integer&gt; singleElement = Stream.of(1);</a:t>
            </a:r>
            <a:endParaRPr sz="1500" dirty="0">
              <a:solidFill>
                <a:srgbClr val="595959"/>
              </a:solidFill>
              <a:latin typeface="Roboto Light"/>
              <a:ea typeface="Roboto Light"/>
              <a:cs typeface="Roboto Light"/>
              <a:sym typeface="Roboto Light"/>
            </a:endParaRPr>
          </a:p>
          <a:p>
            <a:pPr marL="914400" lvl="1" indent="-323850" algn="l" rtl="0">
              <a:lnSpc>
                <a:spcPct val="150000"/>
              </a:lnSpc>
              <a:spcBef>
                <a:spcPts val="0"/>
              </a:spcBef>
              <a:spcAft>
                <a:spcPts val="0"/>
              </a:spcAft>
              <a:buClr>
                <a:srgbClr val="595959"/>
              </a:buClr>
              <a:buSzPts val="1500"/>
              <a:buFont typeface="Roboto Light"/>
              <a:buChar char="-"/>
            </a:pPr>
            <a:r>
              <a:rPr lang="vi" sz="1500" dirty="0">
                <a:solidFill>
                  <a:srgbClr val="595959"/>
                </a:solidFill>
                <a:latin typeface="Roboto Light"/>
                <a:ea typeface="Roboto Light"/>
                <a:cs typeface="Roboto Light"/>
                <a:sym typeface="Roboto Light"/>
              </a:rPr>
              <a:t>3: Stream&lt;Integer&gt; fromArray = Stream.of(1, 2, 3);</a:t>
            </a:r>
            <a:endParaRPr sz="1500" dirty="0">
              <a:solidFill>
                <a:srgbClr val="595959"/>
              </a:solidFill>
              <a:latin typeface="Roboto Light"/>
              <a:ea typeface="Roboto Light"/>
              <a:cs typeface="Roboto Light"/>
              <a:sym typeface="Roboto Light"/>
            </a:endParaRPr>
          </a:p>
          <a:p>
            <a:pPr marL="914400" lvl="1" indent="-323850" algn="l" rtl="0">
              <a:lnSpc>
                <a:spcPct val="150000"/>
              </a:lnSpc>
              <a:spcBef>
                <a:spcPts val="0"/>
              </a:spcBef>
              <a:spcAft>
                <a:spcPts val="0"/>
              </a:spcAft>
              <a:buClr>
                <a:srgbClr val="595959"/>
              </a:buClr>
              <a:buSzPts val="1500"/>
              <a:buFont typeface="Roboto Light"/>
              <a:buChar char="-"/>
            </a:pPr>
            <a:r>
              <a:rPr lang="vi" sz="1500" dirty="0">
                <a:solidFill>
                  <a:srgbClr val="595959"/>
                </a:solidFill>
                <a:latin typeface="Roboto Light"/>
                <a:ea typeface="Roboto Light"/>
                <a:cs typeface="Roboto Light"/>
                <a:sym typeface="Roboto Light"/>
              </a:rPr>
              <a:t>4: Stream&lt;String&gt; fromList = </a:t>
            </a:r>
            <a:r>
              <a:rPr lang="vi" sz="1500" dirty="0">
                <a:latin typeface="Roboto Light"/>
                <a:ea typeface="Roboto Light"/>
                <a:cs typeface="Roboto Light"/>
                <a:sym typeface="Roboto Light"/>
              </a:rPr>
              <a:t>Arrays.asList("a", "b", "c")</a:t>
            </a:r>
            <a:r>
              <a:rPr lang="vi" sz="1500" dirty="0">
                <a:solidFill>
                  <a:srgbClr val="595959"/>
                </a:solidFill>
                <a:latin typeface="Roboto Light"/>
                <a:ea typeface="Roboto Light"/>
                <a:cs typeface="Roboto Light"/>
                <a:sym typeface="Roboto Light"/>
              </a:rPr>
              <a:t>.stream();</a:t>
            </a:r>
            <a:endParaRPr sz="1500" dirty="0">
              <a:solidFill>
                <a:srgbClr val="595959"/>
              </a:solidFill>
              <a:latin typeface="Roboto Light"/>
              <a:ea typeface="Roboto Light"/>
              <a:cs typeface="Roboto Light"/>
              <a:sym typeface="Roboto Light"/>
            </a:endParaRPr>
          </a:p>
          <a:p>
            <a:pPr marL="914400" lvl="1" indent="-323850" algn="l" rtl="0">
              <a:lnSpc>
                <a:spcPct val="150000"/>
              </a:lnSpc>
              <a:spcBef>
                <a:spcPts val="0"/>
              </a:spcBef>
              <a:spcAft>
                <a:spcPts val="0"/>
              </a:spcAft>
              <a:buClr>
                <a:srgbClr val="595959"/>
              </a:buClr>
              <a:buSzPts val="1500"/>
              <a:buFont typeface="Roboto Light"/>
              <a:buChar char="-"/>
            </a:pPr>
            <a:r>
              <a:rPr lang="vi" sz="1500" dirty="0">
                <a:solidFill>
                  <a:srgbClr val="595959"/>
                </a:solidFill>
                <a:latin typeface="Roboto Light"/>
                <a:ea typeface="Roboto Light"/>
                <a:cs typeface="Roboto Light"/>
                <a:sym typeface="Roboto Light"/>
              </a:rPr>
              <a:t>5: Stream&lt;String&gt; fromListParallel = </a:t>
            </a:r>
            <a:r>
              <a:rPr lang="vi" sz="1500" dirty="0">
                <a:latin typeface="Roboto Light"/>
                <a:ea typeface="Roboto Light"/>
                <a:cs typeface="Roboto Light"/>
                <a:sym typeface="Roboto Light"/>
              </a:rPr>
              <a:t>Arrays.asList("a", "b", "c")</a:t>
            </a:r>
            <a:r>
              <a:rPr lang="vi" sz="1500" dirty="0">
                <a:solidFill>
                  <a:srgbClr val="595959"/>
                </a:solidFill>
                <a:latin typeface="Roboto Light"/>
                <a:ea typeface="Roboto Light"/>
                <a:cs typeface="Roboto Light"/>
                <a:sym typeface="Roboto Light"/>
              </a:rPr>
              <a:t>.parallelStream();</a:t>
            </a:r>
            <a:endParaRPr sz="1500" dirty="0">
              <a:solidFill>
                <a:srgbClr val="595959"/>
              </a:solidFill>
              <a:latin typeface="Roboto Light"/>
              <a:ea typeface="Roboto Light"/>
              <a:cs typeface="Roboto Light"/>
              <a:sym typeface="Roboto Light"/>
            </a:endParaRPr>
          </a:p>
        </p:txBody>
      </p:sp>
      <p:sp>
        <p:nvSpPr>
          <p:cNvPr id="605" name="Google Shape;605;p87"/>
          <p:cNvSpPr txBox="1">
            <a:spLocks noGrp="1"/>
          </p:cNvSpPr>
          <p:nvPr>
            <p:ph type="body" idx="1"/>
          </p:nvPr>
        </p:nvSpPr>
        <p:spPr>
          <a:xfrm>
            <a:off x="311700" y="3441075"/>
            <a:ext cx="8520600" cy="1121700"/>
          </a:xfrm>
          <a:prstGeom prst="rect">
            <a:avLst/>
          </a:prstGeom>
        </p:spPr>
        <p:txBody>
          <a:bodyPr spcFirstLastPara="1" wrap="square" lIns="91425" tIns="91425" rIns="91425" bIns="91425" anchor="t" anchorCtr="0">
            <a:normAutofit fontScale="92500" lnSpcReduction="10000"/>
          </a:bodyPr>
          <a:lstStyle/>
          <a:p>
            <a:pPr marL="457200" lvl="0" indent="-323850" algn="l" rtl="0">
              <a:lnSpc>
                <a:spcPct val="150000"/>
              </a:lnSpc>
              <a:spcBef>
                <a:spcPts val="0"/>
              </a:spcBef>
              <a:spcAft>
                <a:spcPts val="0"/>
              </a:spcAft>
              <a:buClr>
                <a:srgbClr val="595959"/>
              </a:buClr>
              <a:buSzPts val="1500"/>
              <a:buFont typeface="Roboto"/>
              <a:buChar char="-"/>
            </a:pPr>
            <a:r>
              <a:rPr lang="vi" sz="1500" b="1" dirty="0">
                <a:solidFill>
                  <a:srgbClr val="595959"/>
                </a:solidFill>
                <a:latin typeface="Roboto"/>
                <a:ea typeface="Roboto"/>
                <a:cs typeface="Roboto"/>
                <a:sym typeface="Roboto"/>
              </a:rPr>
              <a:t>Infinite Stream</a:t>
            </a:r>
            <a:endParaRPr sz="1500" b="1" dirty="0">
              <a:solidFill>
                <a:srgbClr val="595959"/>
              </a:solidFill>
              <a:latin typeface="Roboto"/>
              <a:ea typeface="Roboto"/>
              <a:cs typeface="Roboto"/>
              <a:sym typeface="Roboto"/>
            </a:endParaRPr>
          </a:p>
          <a:p>
            <a:pPr marL="914400" lvl="1" indent="-323850" algn="l" rtl="0">
              <a:lnSpc>
                <a:spcPct val="150000"/>
              </a:lnSpc>
              <a:spcBef>
                <a:spcPts val="0"/>
              </a:spcBef>
              <a:spcAft>
                <a:spcPts val="0"/>
              </a:spcAft>
              <a:buClr>
                <a:srgbClr val="595959"/>
              </a:buClr>
              <a:buSzPts val="1500"/>
              <a:buFont typeface="Roboto Light"/>
              <a:buChar char="-"/>
            </a:pPr>
            <a:r>
              <a:rPr lang="vi" sz="1500" dirty="0">
                <a:solidFill>
                  <a:srgbClr val="595959"/>
                </a:solidFill>
                <a:latin typeface="Roboto Light"/>
                <a:ea typeface="Roboto Light"/>
                <a:cs typeface="Roboto Light"/>
                <a:sym typeface="Roboto Light"/>
              </a:rPr>
              <a:t>7: Stream&lt;Double&gt; randoms = Stream.generate(Math::random);</a:t>
            </a:r>
            <a:endParaRPr sz="1500" dirty="0">
              <a:solidFill>
                <a:srgbClr val="595959"/>
              </a:solidFill>
              <a:latin typeface="Roboto Light"/>
              <a:ea typeface="Roboto Light"/>
              <a:cs typeface="Roboto Light"/>
              <a:sym typeface="Roboto Light"/>
            </a:endParaRPr>
          </a:p>
          <a:p>
            <a:pPr marL="914400" lvl="1" indent="-323850" algn="l" rtl="0">
              <a:lnSpc>
                <a:spcPct val="150000"/>
              </a:lnSpc>
              <a:spcBef>
                <a:spcPts val="0"/>
              </a:spcBef>
              <a:spcAft>
                <a:spcPts val="0"/>
              </a:spcAft>
              <a:buClr>
                <a:srgbClr val="595959"/>
              </a:buClr>
              <a:buSzPts val="1500"/>
              <a:buFont typeface="Roboto Light"/>
              <a:buChar char="-"/>
            </a:pPr>
            <a:r>
              <a:rPr lang="vi" sz="1500" dirty="0">
                <a:solidFill>
                  <a:srgbClr val="595959"/>
                </a:solidFill>
                <a:latin typeface="Roboto Light"/>
                <a:ea typeface="Roboto Light"/>
                <a:cs typeface="Roboto Light"/>
                <a:sym typeface="Roboto Light"/>
              </a:rPr>
              <a:t>8: Stream&lt;Integer&gt; oddNumbers = Stream.iterate(1, n -&gt; n + 2);</a:t>
            </a:r>
            <a:endParaRPr sz="1500" dirty="0">
              <a:solidFill>
                <a:srgbClr val="595959"/>
              </a:solidFill>
              <a:latin typeface="Roboto Light"/>
              <a:ea typeface="Roboto Light"/>
              <a:cs typeface="Roboto Light"/>
              <a:sym typeface="Roboto Light"/>
            </a:endParaRPr>
          </a:p>
        </p:txBody>
      </p:sp>
      <p:sp>
        <p:nvSpPr>
          <p:cNvPr id="606" name="Google Shape;606;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III.	Common Terminal Operations</a:t>
            </a:r>
            <a:endParaRPr>
              <a:solidFill>
                <a:srgbClr val="595959"/>
              </a:solidFill>
              <a:latin typeface="Roboto"/>
              <a:ea typeface="Roboto"/>
              <a:cs typeface="Roboto"/>
              <a:sym typeface="Roboto"/>
            </a:endParaRPr>
          </a:p>
        </p:txBody>
      </p:sp>
      <p:pic>
        <p:nvPicPr>
          <p:cNvPr id="612" name="Google Shape;612;p88"/>
          <p:cNvPicPr preferRelativeResize="0"/>
          <p:nvPr/>
        </p:nvPicPr>
        <p:blipFill>
          <a:blip r:embed="rId3">
            <a:alphaModFix/>
          </a:blip>
          <a:stretch>
            <a:fillRect/>
          </a:stretch>
        </p:blipFill>
        <p:spPr>
          <a:xfrm>
            <a:off x="1369210" y="1152475"/>
            <a:ext cx="6405581" cy="3646800"/>
          </a:xfrm>
          <a:prstGeom prst="rect">
            <a:avLst/>
          </a:prstGeom>
          <a:noFill/>
          <a:ln>
            <a:noFill/>
          </a:ln>
        </p:spPr>
      </p:pic>
      <p:sp>
        <p:nvSpPr>
          <p:cNvPr id="613" name="Google Shape;613;p88"/>
          <p:cNvSpPr txBox="1"/>
          <p:nvPr/>
        </p:nvSpPr>
        <p:spPr>
          <a:xfrm>
            <a:off x="6801525" y="1222350"/>
            <a:ext cx="1597500" cy="3582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14" name="Google Shape;614;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pic>
        <p:nvPicPr>
          <p:cNvPr id="619" name="Google Shape;619;p89"/>
          <p:cNvPicPr preferRelativeResize="0"/>
          <p:nvPr/>
        </p:nvPicPr>
        <p:blipFill>
          <a:blip r:embed="rId3">
            <a:alphaModFix/>
          </a:blip>
          <a:stretch>
            <a:fillRect/>
          </a:stretch>
        </p:blipFill>
        <p:spPr>
          <a:xfrm>
            <a:off x="2836375" y="2714550"/>
            <a:ext cx="3693026" cy="636450"/>
          </a:xfrm>
          <a:prstGeom prst="rect">
            <a:avLst/>
          </a:prstGeom>
          <a:noFill/>
          <a:ln>
            <a:noFill/>
          </a:ln>
        </p:spPr>
      </p:pic>
      <p:sp>
        <p:nvSpPr>
          <p:cNvPr id="620" name="Google Shape;620;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III.	Common Terminal Operations</a:t>
            </a:r>
            <a:endParaRPr>
              <a:solidFill>
                <a:srgbClr val="595959"/>
              </a:solidFill>
              <a:latin typeface="Roboto"/>
              <a:ea typeface="Roboto"/>
              <a:cs typeface="Roboto"/>
              <a:sym typeface="Roboto"/>
            </a:endParaRPr>
          </a:p>
        </p:txBody>
      </p:sp>
      <p:sp>
        <p:nvSpPr>
          <p:cNvPr id="621" name="Google Shape;621;p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b="1" dirty="0">
                <a:solidFill>
                  <a:srgbClr val="595959"/>
                </a:solidFill>
                <a:latin typeface="Roboto"/>
                <a:ea typeface="Roboto"/>
                <a:cs typeface="Roboto"/>
                <a:sym typeface="Roboto"/>
              </a:rPr>
              <a:t>count()</a:t>
            </a:r>
            <a:r>
              <a:rPr lang="vi" sz="1500" dirty="0">
                <a:solidFill>
                  <a:srgbClr val="595959"/>
                </a:solidFill>
                <a:latin typeface="Roboto"/>
                <a:ea typeface="Roboto"/>
                <a:cs typeface="Roboto"/>
                <a:sym typeface="Roboto"/>
              </a:rPr>
              <a:t> determines number of elements in finite stream. For an infinite stream, it hangs</a:t>
            </a:r>
            <a:endParaRPr sz="1500" dirty="0">
              <a:solidFill>
                <a:srgbClr val="595959"/>
              </a:solidFill>
              <a:latin typeface="Roboto"/>
              <a:ea typeface="Roboto"/>
              <a:cs typeface="Roboto"/>
              <a:sym typeface="Roboto"/>
            </a:endParaRPr>
          </a:p>
        </p:txBody>
      </p:sp>
      <p:pic>
        <p:nvPicPr>
          <p:cNvPr id="622" name="Google Shape;622;p89"/>
          <p:cNvPicPr preferRelativeResize="0"/>
          <p:nvPr/>
        </p:nvPicPr>
        <p:blipFill>
          <a:blip r:embed="rId4">
            <a:alphaModFix/>
          </a:blip>
          <a:stretch>
            <a:fillRect/>
          </a:stretch>
        </p:blipFill>
        <p:spPr>
          <a:xfrm>
            <a:off x="837625" y="1635974"/>
            <a:ext cx="5734050" cy="682414"/>
          </a:xfrm>
          <a:prstGeom prst="rect">
            <a:avLst/>
          </a:prstGeom>
          <a:noFill/>
          <a:ln>
            <a:noFill/>
          </a:ln>
        </p:spPr>
      </p:pic>
      <p:sp>
        <p:nvSpPr>
          <p:cNvPr id="623" name="Google Shape;623;p89"/>
          <p:cNvSpPr txBox="1">
            <a:spLocks noGrp="1"/>
          </p:cNvSpPr>
          <p:nvPr>
            <p:ph type="body" idx="1"/>
          </p:nvPr>
        </p:nvSpPr>
        <p:spPr>
          <a:xfrm>
            <a:off x="311700" y="2439275"/>
            <a:ext cx="8520600" cy="849900"/>
          </a:xfrm>
          <a:prstGeom prst="rect">
            <a:avLst/>
          </a:prstGeom>
        </p:spPr>
        <p:txBody>
          <a:bodyPr spcFirstLastPara="1" wrap="square" lIns="91425" tIns="91425" rIns="91425" bIns="91425" anchor="t" anchorCtr="0">
            <a:normAutofit lnSpcReduction="10000"/>
          </a:bodyPr>
          <a:lstStyle/>
          <a:p>
            <a:pPr marL="457200" lvl="0" indent="-323850" algn="l" rtl="0">
              <a:lnSpc>
                <a:spcPct val="150000"/>
              </a:lnSpc>
              <a:spcBef>
                <a:spcPts val="0"/>
              </a:spcBef>
              <a:spcAft>
                <a:spcPts val="0"/>
              </a:spcAft>
              <a:buClr>
                <a:srgbClr val="595959"/>
              </a:buClr>
              <a:buSzPts val="1500"/>
              <a:buFont typeface="Roboto"/>
              <a:buChar char="-"/>
            </a:pPr>
            <a:r>
              <a:rPr lang="vi" sz="1500" b="1" dirty="0">
                <a:solidFill>
                  <a:srgbClr val="595959"/>
                </a:solidFill>
                <a:latin typeface="Roboto"/>
                <a:ea typeface="Roboto"/>
                <a:cs typeface="Roboto"/>
                <a:sym typeface="Roboto"/>
              </a:rPr>
              <a:t>max()/min()</a:t>
            </a:r>
            <a:r>
              <a:rPr lang="vi" sz="1500" dirty="0">
                <a:solidFill>
                  <a:srgbClr val="595959"/>
                </a:solidFill>
                <a:latin typeface="Roboto"/>
                <a:ea typeface="Roboto"/>
                <a:cs typeface="Roboto"/>
                <a:sym typeface="Roboto"/>
              </a:rPr>
              <a:t> find the max, min value in finite stream according to the sort order from comparator passed in</a:t>
            </a:r>
            <a:endParaRPr sz="1500" dirty="0">
              <a:solidFill>
                <a:srgbClr val="595959"/>
              </a:solidFill>
              <a:latin typeface="Roboto"/>
              <a:ea typeface="Roboto"/>
              <a:cs typeface="Roboto"/>
              <a:sym typeface="Roboto"/>
            </a:endParaRPr>
          </a:p>
        </p:txBody>
      </p:sp>
      <p:pic>
        <p:nvPicPr>
          <p:cNvPr id="624" name="Google Shape;624;p89"/>
          <p:cNvPicPr preferRelativeResize="0"/>
          <p:nvPr/>
        </p:nvPicPr>
        <p:blipFill>
          <a:blip r:embed="rId5">
            <a:alphaModFix/>
          </a:blip>
          <a:stretch>
            <a:fillRect/>
          </a:stretch>
        </p:blipFill>
        <p:spPr>
          <a:xfrm>
            <a:off x="795350" y="3440525"/>
            <a:ext cx="5734050" cy="838200"/>
          </a:xfrm>
          <a:prstGeom prst="rect">
            <a:avLst/>
          </a:prstGeom>
          <a:noFill/>
          <a:ln>
            <a:noFill/>
          </a:ln>
        </p:spPr>
      </p:pic>
      <p:pic>
        <p:nvPicPr>
          <p:cNvPr id="625" name="Google Shape;625;p89"/>
          <p:cNvPicPr preferRelativeResize="0"/>
          <p:nvPr/>
        </p:nvPicPr>
        <p:blipFill>
          <a:blip r:embed="rId6">
            <a:alphaModFix/>
          </a:blip>
          <a:stretch>
            <a:fillRect/>
          </a:stretch>
        </p:blipFill>
        <p:spPr>
          <a:xfrm>
            <a:off x="837625" y="4354925"/>
            <a:ext cx="4895291" cy="544825"/>
          </a:xfrm>
          <a:prstGeom prst="rect">
            <a:avLst/>
          </a:prstGeom>
          <a:noFill/>
          <a:ln>
            <a:noFill/>
          </a:ln>
        </p:spPr>
      </p:pic>
      <p:sp>
        <p:nvSpPr>
          <p:cNvPr id="626" name="Google Shape;626;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III.	Common Terminal Operations</a:t>
            </a:r>
            <a:endParaRPr>
              <a:solidFill>
                <a:srgbClr val="595959"/>
              </a:solidFill>
              <a:latin typeface="Roboto"/>
              <a:ea typeface="Roboto"/>
              <a:cs typeface="Roboto"/>
              <a:sym typeface="Roboto"/>
            </a:endParaRPr>
          </a:p>
        </p:txBody>
      </p:sp>
      <p:sp>
        <p:nvSpPr>
          <p:cNvPr id="632" name="Google Shape;632;p90"/>
          <p:cNvSpPr txBox="1">
            <a:spLocks noGrp="1"/>
          </p:cNvSpPr>
          <p:nvPr>
            <p:ph type="body" idx="1"/>
          </p:nvPr>
        </p:nvSpPr>
        <p:spPr>
          <a:xfrm>
            <a:off x="311700" y="1152475"/>
            <a:ext cx="95034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b="1">
                <a:solidFill>
                  <a:srgbClr val="595959"/>
                </a:solidFill>
                <a:latin typeface="Roboto"/>
                <a:ea typeface="Roboto"/>
                <a:cs typeface="Roboto"/>
                <a:sym typeface="Roboto"/>
              </a:rPr>
              <a:t>findAny()/findFirst()</a:t>
            </a:r>
            <a:r>
              <a:rPr lang="vi" sz="1500">
                <a:solidFill>
                  <a:srgbClr val="595959"/>
                </a:solidFill>
                <a:latin typeface="Roboto"/>
                <a:ea typeface="Roboto"/>
                <a:cs typeface="Roboto"/>
                <a:sym typeface="Roboto"/>
              </a:rPr>
              <a:t> return an element of the stream. If stream is empty -&gt; return empty Optional</a:t>
            </a:r>
            <a:endParaRPr sz="1500">
              <a:solidFill>
                <a:srgbClr val="595959"/>
              </a:solidFill>
              <a:latin typeface="Roboto"/>
              <a:ea typeface="Roboto"/>
              <a:cs typeface="Roboto"/>
              <a:sym typeface="Roboto"/>
            </a:endParaRPr>
          </a:p>
        </p:txBody>
      </p:sp>
      <p:pic>
        <p:nvPicPr>
          <p:cNvPr id="633" name="Google Shape;633;p90"/>
          <p:cNvPicPr preferRelativeResize="0"/>
          <p:nvPr/>
        </p:nvPicPr>
        <p:blipFill>
          <a:blip r:embed="rId3">
            <a:alphaModFix/>
          </a:blip>
          <a:stretch>
            <a:fillRect/>
          </a:stretch>
        </p:blipFill>
        <p:spPr>
          <a:xfrm>
            <a:off x="874625" y="2564175"/>
            <a:ext cx="6109000" cy="1675050"/>
          </a:xfrm>
          <a:prstGeom prst="rect">
            <a:avLst/>
          </a:prstGeom>
          <a:noFill/>
          <a:ln>
            <a:noFill/>
          </a:ln>
        </p:spPr>
      </p:pic>
      <p:pic>
        <p:nvPicPr>
          <p:cNvPr id="634" name="Google Shape;634;p90"/>
          <p:cNvPicPr preferRelativeResize="0"/>
          <p:nvPr/>
        </p:nvPicPr>
        <p:blipFill>
          <a:blip r:embed="rId4">
            <a:alphaModFix/>
          </a:blip>
          <a:stretch>
            <a:fillRect/>
          </a:stretch>
        </p:blipFill>
        <p:spPr>
          <a:xfrm>
            <a:off x="734050" y="1662350"/>
            <a:ext cx="2638425" cy="638175"/>
          </a:xfrm>
          <a:prstGeom prst="rect">
            <a:avLst/>
          </a:prstGeom>
          <a:noFill/>
          <a:ln>
            <a:noFill/>
          </a:ln>
        </p:spPr>
      </p:pic>
      <p:sp>
        <p:nvSpPr>
          <p:cNvPr id="635" name="Google Shape;635;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III.	Common Terminal Operations</a:t>
            </a:r>
            <a:endParaRPr>
              <a:solidFill>
                <a:srgbClr val="595959"/>
              </a:solidFill>
              <a:latin typeface="Roboto"/>
              <a:ea typeface="Roboto"/>
              <a:cs typeface="Roboto"/>
              <a:sym typeface="Roboto"/>
            </a:endParaRPr>
          </a:p>
        </p:txBody>
      </p:sp>
      <p:sp>
        <p:nvSpPr>
          <p:cNvPr id="641" name="Google Shape;641;p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b="1">
                <a:solidFill>
                  <a:srgbClr val="595959"/>
                </a:solidFill>
                <a:latin typeface="Roboto"/>
                <a:ea typeface="Roboto"/>
                <a:cs typeface="Roboto"/>
                <a:sym typeface="Roboto"/>
              </a:rPr>
              <a:t>allMatch()/anyMatch()/noneMatch()</a:t>
            </a:r>
            <a:r>
              <a:rPr lang="vi" sz="1500">
                <a:solidFill>
                  <a:srgbClr val="595959"/>
                </a:solidFill>
                <a:latin typeface="Roboto"/>
                <a:ea typeface="Roboto"/>
                <a:cs typeface="Roboto"/>
                <a:sym typeface="Roboto"/>
              </a:rPr>
              <a:t> search a stream and return boolean information about how the stream pertains to the predicate</a:t>
            </a:r>
            <a:endParaRPr sz="1500">
              <a:solidFill>
                <a:srgbClr val="595959"/>
              </a:solidFill>
              <a:latin typeface="Roboto"/>
              <a:ea typeface="Roboto"/>
              <a:cs typeface="Roboto"/>
              <a:sym typeface="Roboto"/>
            </a:endParaRPr>
          </a:p>
        </p:txBody>
      </p:sp>
      <p:pic>
        <p:nvPicPr>
          <p:cNvPr id="642" name="Google Shape;642;p91"/>
          <p:cNvPicPr preferRelativeResize="0"/>
          <p:nvPr/>
        </p:nvPicPr>
        <p:blipFill>
          <a:blip r:embed="rId3">
            <a:alphaModFix/>
          </a:blip>
          <a:stretch>
            <a:fillRect/>
          </a:stretch>
        </p:blipFill>
        <p:spPr>
          <a:xfrm>
            <a:off x="823800" y="1982700"/>
            <a:ext cx="4897425" cy="2923400"/>
          </a:xfrm>
          <a:prstGeom prst="rect">
            <a:avLst/>
          </a:prstGeom>
          <a:noFill/>
          <a:ln>
            <a:noFill/>
          </a:ln>
        </p:spPr>
      </p:pic>
      <p:pic>
        <p:nvPicPr>
          <p:cNvPr id="643" name="Google Shape;643;p91"/>
          <p:cNvPicPr preferRelativeResize="0"/>
          <p:nvPr/>
        </p:nvPicPr>
        <p:blipFill>
          <a:blip r:embed="rId4">
            <a:alphaModFix/>
          </a:blip>
          <a:stretch>
            <a:fillRect/>
          </a:stretch>
        </p:blipFill>
        <p:spPr>
          <a:xfrm>
            <a:off x="4646725" y="3989975"/>
            <a:ext cx="4185575" cy="743600"/>
          </a:xfrm>
          <a:prstGeom prst="rect">
            <a:avLst/>
          </a:prstGeom>
          <a:noFill/>
          <a:ln>
            <a:noFill/>
          </a:ln>
        </p:spPr>
      </p:pic>
      <p:sp>
        <p:nvSpPr>
          <p:cNvPr id="644" name="Google Shape;644;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III.	Common Terminal Operations</a:t>
            </a:r>
            <a:endParaRPr>
              <a:solidFill>
                <a:srgbClr val="595959"/>
              </a:solidFill>
              <a:latin typeface="Roboto"/>
              <a:ea typeface="Roboto"/>
              <a:cs typeface="Roboto"/>
              <a:sym typeface="Roboto"/>
            </a:endParaRPr>
          </a:p>
        </p:txBody>
      </p:sp>
      <p:sp>
        <p:nvSpPr>
          <p:cNvPr id="650" name="Google Shape;650;p92"/>
          <p:cNvSpPr txBox="1">
            <a:spLocks noGrp="1"/>
          </p:cNvSpPr>
          <p:nvPr>
            <p:ph type="body" idx="1"/>
          </p:nvPr>
        </p:nvSpPr>
        <p:spPr>
          <a:xfrm>
            <a:off x="311700" y="1152475"/>
            <a:ext cx="8520600" cy="1482600"/>
          </a:xfrm>
          <a:prstGeom prst="rect">
            <a:avLst/>
          </a:prstGeom>
        </p:spPr>
        <p:txBody>
          <a:bodyPr spcFirstLastPara="1" wrap="square" lIns="91425" tIns="91425" rIns="91425" bIns="91425" anchor="t" anchorCtr="0">
            <a:normAutofit lnSpcReduction="10000"/>
          </a:bodyPr>
          <a:lstStyle/>
          <a:p>
            <a:pPr marL="457200" lvl="0" indent="-323850" algn="l" rtl="0">
              <a:lnSpc>
                <a:spcPct val="150000"/>
              </a:lnSpc>
              <a:spcBef>
                <a:spcPts val="0"/>
              </a:spcBef>
              <a:spcAft>
                <a:spcPts val="0"/>
              </a:spcAft>
              <a:buClr>
                <a:srgbClr val="595959"/>
              </a:buClr>
              <a:buSzPts val="1500"/>
              <a:buFont typeface="Roboto"/>
              <a:buChar char="-"/>
            </a:pPr>
            <a:r>
              <a:rPr lang="vi" sz="1500" b="1">
                <a:solidFill>
                  <a:srgbClr val="595959"/>
                </a:solidFill>
                <a:latin typeface="Roboto"/>
                <a:ea typeface="Roboto"/>
                <a:cs typeface="Roboto"/>
                <a:sym typeface="Roboto"/>
              </a:rPr>
              <a:t>forEach()</a:t>
            </a:r>
            <a:r>
              <a:rPr lang="vi" sz="1500">
                <a:solidFill>
                  <a:srgbClr val="595959"/>
                </a:solidFill>
                <a:latin typeface="Roboto"/>
                <a:ea typeface="Roboto"/>
                <a:cs typeface="Roboto"/>
                <a:sym typeface="Roboto"/>
              </a:rPr>
              <a:t> constructs a loop</a:t>
            </a:r>
            <a:endParaRPr sz="1500">
              <a:solidFill>
                <a:srgbClr val="595959"/>
              </a:solidFill>
              <a:latin typeface="Roboto"/>
              <a:ea typeface="Roboto"/>
              <a:cs typeface="Roboto"/>
              <a:sym typeface="Roboto"/>
            </a:endParaRPr>
          </a:p>
          <a:p>
            <a:pPr marL="914400" lvl="1" indent="-323850" algn="l" rtl="0">
              <a:lnSpc>
                <a:spcPct val="150000"/>
              </a:lnSpc>
              <a:spcBef>
                <a:spcPts val="0"/>
              </a:spcBef>
              <a:spcAft>
                <a:spcPts val="0"/>
              </a:spcAft>
              <a:buClr>
                <a:srgbClr val="595959"/>
              </a:buClr>
              <a:buSzPts val="1500"/>
              <a:buFont typeface="Roboto"/>
              <a:buChar char="-"/>
            </a:pPr>
            <a:r>
              <a:rPr lang="vi" sz="1500">
                <a:solidFill>
                  <a:srgbClr val="595959"/>
                </a:solidFill>
                <a:latin typeface="Roboto"/>
                <a:ea typeface="Roboto"/>
                <a:cs typeface="Roboto"/>
                <a:sym typeface="Roboto"/>
              </a:rPr>
              <a:t>calling forEach() on an infinite stream does not terminate since there is no return value</a:t>
            </a:r>
            <a:endParaRPr sz="1500">
              <a:solidFill>
                <a:srgbClr val="595959"/>
              </a:solidFill>
              <a:latin typeface="Roboto"/>
              <a:ea typeface="Roboto"/>
              <a:cs typeface="Roboto"/>
              <a:sym typeface="Roboto"/>
            </a:endParaRPr>
          </a:p>
          <a:p>
            <a:pPr marL="914400" lvl="1" indent="-323850" algn="l" rtl="0">
              <a:lnSpc>
                <a:spcPct val="150000"/>
              </a:lnSpc>
              <a:spcBef>
                <a:spcPts val="0"/>
              </a:spcBef>
              <a:spcAft>
                <a:spcPts val="0"/>
              </a:spcAft>
              <a:buClr>
                <a:srgbClr val="595959"/>
              </a:buClr>
              <a:buSzPts val="1500"/>
              <a:buFont typeface="Roboto"/>
              <a:buChar char="-"/>
            </a:pPr>
            <a:r>
              <a:rPr lang="vi" sz="1500">
                <a:solidFill>
                  <a:srgbClr val="595959"/>
                </a:solidFill>
                <a:latin typeface="Roboto"/>
                <a:ea typeface="Roboto"/>
                <a:cs typeface="Roboto"/>
                <a:sym typeface="Roboto"/>
              </a:rPr>
              <a:t>Streams cannot use a traditional </a:t>
            </a:r>
            <a:r>
              <a:rPr lang="vi" sz="1500" i="1">
                <a:solidFill>
                  <a:srgbClr val="595959"/>
                </a:solidFill>
                <a:latin typeface="Roboto"/>
                <a:ea typeface="Roboto"/>
                <a:cs typeface="Roboto"/>
                <a:sym typeface="Roboto"/>
              </a:rPr>
              <a:t>for loop</a:t>
            </a:r>
            <a:r>
              <a:rPr lang="vi" sz="1500">
                <a:solidFill>
                  <a:srgbClr val="595959"/>
                </a:solidFill>
                <a:latin typeface="Roboto"/>
                <a:ea typeface="Roboto"/>
                <a:cs typeface="Roboto"/>
                <a:sym typeface="Roboto"/>
              </a:rPr>
              <a:t> to run because they don’t implement the Iterable interface. </a:t>
            </a:r>
            <a:endParaRPr sz="1500">
              <a:solidFill>
                <a:srgbClr val="595959"/>
              </a:solidFill>
              <a:latin typeface="Roboto"/>
              <a:ea typeface="Roboto"/>
              <a:cs typeface="Roboto"/>
              <a:sym typeface="Roboto"/>
            </a:endParaRPr>
          </a:p>
        </p:txBody>
      </p:sp>
      <p:pic>
        <p:nvPicPr>
          <p:cNvPr id="651" name="Google Shape;651;p92"/>
          <p:cNvPicPr preferRelativeResize="0"/>
          <p:nvPr/>
        </p:nvPicPr>
        <p:blipFill>
          <a:blip r:embed="rId3">
            <a:alphaModFix/>
          </a:blip>
          <a:stretch>
            <a:fillRect/>
          </a:stretch>
        </p:blipFill>
        <p:spPr>
          <a:xfrm>
            <a:off x="4648200" y="1152475"/>
            <a:ext cx="4067175" cy="371475"/>
          </a:xfrm>
          <a:prstGeom prst="rect">
            <a:avLst/>
          </a:prstGeom>
          <a:noFill/>
          <a:ln>
            <a:noFill/>
          </a:ln>
        </p:spPr>
      </p:pic>
      <p:pic>
        <p:nvPicPr>
          <p:cNvPr id="652" name="Google Shape;652;p92"/>
          <p:cNvPicPr preferRelativeResize="0"/>
          <p:nvPr/>
        </p:nvPicPr>
        <p:blipFill>
          <a:blip r:embed="rId4">
            <a:alphaModFix/>
          </a:blip>
          <a:stretch>
            <a:fillRect/>
          </a:stretch>
        </p:blipFill>
        <p:spPr>
          <a:xfrm>
            <a:off x="900000" y="2690125"/>
            <a:ext cx="3882375" cy="526575"/>
          </a:xfrm>
          <a:prstGeom prst="rect">
            <a:avLst/>
          </a:prstGeom>
          <a:noFill/>
          <a:ln>
            <a:noFill/>
          </a:ln>
        </p:spPr>
      </p:pic>
      <p:sp>
        <p:nvSpPr>
          <p:cNvPr id="653" name="Google Shape;653;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67</a:t>
            </a:fld>
            <a:endParaRPr/>
          </a:p>
        </p:txBody>
      </p:sp>
      <p:sp>
        <p:nvSpPr>
          <p:cNvPr id="654" name="Google Shape;654;p92"/>
          <p:cNvSpPr txBox="1">
            <a:spLocks noGrp="1"/>
          </p:cNvSpPr>
          <p:nvPr>
            <p:ph type="body" idx="1"/>
          </p:nvPr>
        </p:nvSpPr>
        <p:spPr>
          <a:xfrm>
            <a:off x="311700" y="3286075"/>
            <a:ext cx="8520600" cy="1482600"/>
          </a:xfrm>
          <a:prstGeom prst="rect">
            <a:avLst/>
          </a:prstGeom>
        </p:spPr>
        <p:txBody>
          <a:bodyPr spcFirstLastPara="1" wrap="square" lIns="91425" tIns="91425" rIns="91425" bIns="91425" anchor="t" anchorCtr="0">
            <a:normAutofit lnSpcReduction="10000"/>
          </a:bodyPr>
          <a:lstStyle/>
          <a:p>
            <a:pPr marL="914400" lvl="0" indent="-323850" algn="l" rtl="0">
              <a:lnSpc>
                <a:spcPct val="150000"/>
              </a:lnSpc>
              <a:spcBef>
                <a:spcPts val="0"/>
              </a:spcBef>
              <a:spcAft>
                <a:spcPts val="0"/>
              </a:spcAft>
              <a:buClr>
                <a:srgbClr val="595959"/>
              </a:buClr>
              <a:buSzPts val="1500"/>
              <a:buFont typeface="Roboto"/>
              <a:buChar char="-"/>
            </a:pPr>
            <a:r>
              <a:rPr lang="vi" sz="1500">
                <a:solidFill>
                  <a:srgbClr val="595959"/>
                </a:solidFill>
              </a:rPr>
              <a:t>.forEach() vs .stream().forEach()? </a:t>
            </a:r>
            <a:endParaRPr sz="1500">
              <a:solidFill>
                <a:srgbClr val="595959"/>
              </a:solidFill>
            </a:endParaRPr>
          </a:p>
          <a:p>
            <a:pPr marL="1371600" lvl="1" indent="-323850" algn="l" rtl="0">
              <a:lnSpc>
                <a:spcPct val="150000"/>
              </a:lnSpc>
              <a:spcBef>
                <a:spcPts val="0"/>
              </a:spcBef>
              <a:spcAft>
                <a:spcPts val="0"/>
              </a:spcAft>
              <a:buClr>
                <a:srgbClr val="595959"/>
              </a:buClr>
              <a:buSzPts val="1500"/>
              <a:buFont typeface="Roboto"/>
              <a:buChar char="-"/>
            </a:pPr>
            <a:r>
              <a:rPr lang="vi" sz="1500">
                <a:solidFill>
                  <a:srgbClr val="595959"/>
                </a:solidFill>
              </a:rPr>
              <a:t>The former uses Iterable.forEach (order defined), while the other uses Stream.forEach (undefined order)</a:t>
            </a:r>
            <a:endParaRPr sz="1500">
              <a:solidFill>
                <a:srgbClr val="595959"/>
              </a:solidFill>
            </a:endParaRPr>
          </a:p>
          <a:p>
            <a:pPr marL="1371600" lvl="1" indent="-323850" algn="l" rtl="0">
              <a:lnSpc>
                <a:spcPct val="150000"/>
              </a:lnSpc>
              <a:spcBef>
                <a:spcPts val="0"/>
              </a:spcBef>
              <a:spcAft>
                <a:spcPts val="0"/>
              </a:spcAft>
              <a:buClr>
                <a:srgbClr val="595959"/>
              </a:buClr>
              <a:buSzPts val="1500"/>
              <a:buChar char="-"/>
            </a:pPr>
            <a:r>
              <a:rPr lang="vi" sz="1500">
                <a:solidFill>
                  <a:srgbClr val="595959"/>
                </a:solidFill>
              </a:rPr>
              <a:t>stream().forEach() uses Spliterator -&gt; extra setup overhead</a:t>
            </a:r>
            <a:endParaRPr sz="1500">
              <a:solidFill>
                <a:srgbClr val="595959"/>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III.	Common Terminal Operations</a:t>
            </a:r>
            <a:endParaRPr>
              <a:solidFill>
                <a:srgbClr val="595959"/>
              </a:solidFill>
              <a:latin typeface="Roboto"/>
              <a:ea typeface="Roboto"/>
              <a:cs typeface="Roboto"/>
              <a:sym typeface="Roboto"/>
            </a:endParaRPr>
          </a:p>
        </p:txBody>
      </p:sp>
      <p:sp>
        <p:nvSpPr>
          <p:cNvPr id="660" name="Google Shape;660;p9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b="1">
                <a:solidFill>
                  <a:srgbClr val="595959"/>
                </a:solidFill>
                <a:latin typeface="Roboto"/>
                <a:ea typeface="Roboto"/>
                <a:cs typeface="Roboto"/>
                <a:sym typeface="Roboto"/>
              </a:rPr>
              <a:t>reduce() </a:t>
            </a:r>
            <a:r>
              <a:rPr lang="vi" sz="1500">
                <a:solidFill>
                  <a:srgbClr val="595959"/>
                </a:solidFill>
                <a:latin typeface="Roboto Light"/>
                <a:ea typeface="Roboto Light"/>
                <a:cs typeface="Roboto Light"/>
                <a:sym typeface="Roboto Light"/>
              </a:rPr>
              <a:t>combines a stream into a single object</a:t>
            </a:r>
            <a:r>
              <a:rPr lang="vi" sz="1500">
                <a:solidFill>
                  <a:srgbClr val="595959"/>
                </a:solidFill>
                <a:latin typeface="Roboto"/>
                <a:ea typeface="Roboto"/>
                <a:cs typeface="Roboto"/>
                <a:sym typeface="Roboto"/>
              </a:rPr>
              <a:t> </a:t>
            </a:r>
            <a:endParaRPr sz="1500">
              <a:solidFill>
                <a:srgbClr val="595959"/>
              </a:solidFill>
              <a:latin typeface="Roboto"/>
              <a:ea typeface="Roboto"/>
              <a:cs typeface="Roboto"/>
              <a:sym typeface="Roboto"/>
            </a:endParaRPr>
          </a:p>
        </p:txBody>
      </p:sp>
      <p:pic>
        <p:nvPicPr>
          <p:cNvPr id="661" name="Google Shape;661;p93"/>
          <p:cNvPicPr preferRelativeResize="0"/>
          <p:nvPr/>
        </p:nvPicPr>
        <p:blipFill>
          <a:blip r:embed="rId3">
            <a:alphaModFix/>
          </a:blip>
          <a:stretch>
            <a:fillRect/>
          </a:stretch>
        </p:blipFill>
        <p:spPr>
          <a:xfrm>
            <a:off x="900000" y="1574025"/>
            <a:ext cx="5734050" cy="981075"/>
          </a:xfrm>
          <a:prstGeom prst="rect">
            <a:avLst/>
          </a:prstGeom>
          <a:noFill/>
          <a:ln>
            <a:noFill/>
          </a:ln>
        </p:spPr>
      </p:pic>
      <p:sp>
        <p:nvSpPr>
          <p:cNvPr id="662" name="Google Shape;662;p93"/>
          <p:cNvSpPr txBox="1">
            <a:spLocks noGrp="1"/>
          </p:cNvSpPr>
          <p:nvPr>
            <p:ph type="body" idx="1"/>
          </p:nvPr>
        </p:nvSpPr>
        <p:spPr>
          <a:xfrm>
            <a:off x="229850" y="2788375"/>
            <a:ext cx="8520600" cy="2433300"/>
          </a:xfrm>
          <a:prstGeom prst="rect">
            <a:avLst/>
          </a:prstGeom>
        </p:spPr>
        <p:txBody>
          <a:bodyPr spcFirstLastPara="1" wrap="square" lIns="91425" tIns="91425" rIns="91425" bIns="91425" anchor="t" anchorCtr="0">
            <a:normAutofit/>
          </a:bodyPr>
          <a:lstStyle/>
          <a:p>
            <a:pPr marL="914400" lvl="0" indent="-323850" algn="l" rtl="0">
              <a:lnSpc>
                <a:spcPct val="150000"/>
              </a:lnSpc>
              <a:spcBef>
                <a:spcPts val="0"/>
              </a:spcBef>
              <a:spcAft>
                <a:spcPts val="0"/>
              </a:spcAft>
              <a:buClr>
                <a:srgbClr val="595959"/>
              </a:buClr>
              <a:buSzPts val="1500"/>
              <a:buFont typeface="Roboto"/>
              <a:buChar char="-"/>
            </a:pPr>
            <a:r>
              <a:rPr lang="vi" sz="1500" b="1">
                <a:solidFill>
                  <a:srgbClr val="595959"/>
                </a:solidFill>
                <a:latin typeface="Roboto"/>
                <a:ea typeface="Roboto"/>
                <a:cs typeface="Roboto"/>
                <a:sym typeface="Roboto"/>
              </a:rPr>
              <a:t>identity: </a:t>
            </a:r>
            <a:r>
              <a:rPr lang="vi" sz="1500">
                <a:latin typeface="Roboto Light"/>
                <a:ea typeface="Roboto Light"/>
                <a:cs typeface="Roboto Light"/>
                <a:sym typeface="Roboto Light"/>
              </a:rPr>
              <a:t>initial value for an accumulator, or a default value if a stream is empty</a:t>
            </a:r>
            <a:endParaRPr sz="1500" b="1">
              <a:solidFill>
                <a:srgbClr val="595959"/>
              </a:solidFill>
              <a:latin typeface="Roboto"/>
              <a:ea typeface="Roboto"/>
              <a:cs typeface="Roboto"/>
              <a:sym typeface="Roboto"/>
            </a:endParaRPr>
          </a:p>
          <a:p>
            <a:pPr marL="914400" lvl="0" indent="-323850" algn="l" rtl="0">
              <a:lnSpc>
                <a:spcPct val="150000"/>
              </a:lnSpc>
              <a:spcBef>
                <a:spcPts val="0"/>
              </a:spcBef>
              <a:spcAft>
                <a:spcPts val="0"/>
              </a:spcAft>
              <a:buClr>
                <a:srgbClr val="595959"/>
              </a:buClr>
              <a:buSzPts val="1500"/>
              <a:buFont typeface="Roboto"/>
              <a:buChar char="-"/>
            </a:pPr>
            <a:r>
              <a:rPr lang="vi" sz="1500" b="1">
                <a:solidFill>
                  <a:srgbClr val="595959"/>
                </a:solidFill>
                <a:latin typeface="Roboto"/>
                <a:ea typeface="Roboto"/>
                <a:cs typeface="Roboto"/>
                <a:sym typeface="Roboto"/>
              </a:rPr>
              <a:t>accumulator: </a:t>
            </a:r>
            <a:r>
              <a:rPr lang="vi" sz="1500">
                <a:solidFill>
                  <a:srgbClr val="595959"/>
                </a:solidFill>
                <a:latin typeface="Roboto Light"/>
                <a:ea typeface="Roboto Light"/>
                <a:cs typeface="Roboto Light"/>
                <a:sym typeface="Roboto Light"/>
              </a:rPr>
              <a:t>function which specifies the logic of the aggregation of elements</a:t>
            </a:r>
            <a:endParaRPr sz="1500">
              <a:solidFill>
                <a:srgbClr val="595959"/>
              </a:solidFill>
              <a:latin typeface="Roboto Light"/>
              <a:ea typeface="Roboto Light"/>
              <a:cs typeface="Roboto Light"/>
              <a:sym typeface="Roboto Light"/>
            </a:endParaRPr>
          </a:p>
          <a:p>
            <a:pPr marL="1371600" lvl="1" indent="-323850" algn="l" rtl="0">
              <a:lnSpc>
                <a:spcPct val="150000"/>
              </a:lnSpc>
              <a:spcBef>
                <a:spcPts val="0"/>
              </a:spcBef>
              <a:spcAft>
                <a:spcPts val="0"/>
              </a:spcAft>
              <a:buClr>
                <a:srgbClr val="595959"/>
              </a:buClr>
              <a:buSzPts val="1500"/>
              <a:buFont typeface="Roboto Light"/>
              <a:buChar char="-"/>
            </a:pPr>
            <a:r>
              <a:rPr lang="vi" sz="1500">
                <a:solidFill>
                  <a:srgbClr val="595959"/>
                </a:solidFill>
                <a:latin typeface="Roboto Light"/>
                <a:ea typeface="Roboto Light"/>
                <a:cs typeface="Roboto Light"/>
                <a:sym typeface="Roboto Light"/>
              </a:rPr>
              <a:t>creates a new value for every step of reducing -&gt; not efficient</a:t>
            </a:r>
            <a:endParaRPr sz="1500">
              <a:solidFill>
                <a:srgbClr val="595959"/>
              </a:solidFill>
              <a:latin typeface="Roboto Light"/>
              <a:ea typeface="Roboto Light"/>
              <a:cs typeface="Roboto Light"/>
              <a:sym typeface="Roboto Light"/>
            </a:endParaRPr>
          </a:p>
          <a:p>
            <a:pPr marL="914400" lvl="0" indent="-323850" algn="l" rtl="0">
              <a:lnSpc>
                <a:spcPct val="150000"/>
              </a:lnSpc>
              <a:spcBef>
                <a:spcPts val="0"/>
              </a:spcBef>
              <a:spcAft>
                <a:spcPts val="0"/>
              </a:spcAft>
              <a:buClr>
                <a:srgbClr val="595959"/>
              </a:buClr>
              <a:buSzPts val="1500"/>
              <a:buFont typeface="Roboto"/>
              <a:buChar char="-"/>
            </a:pPr>
            <a:r>
              <a:rPr lang="vi" sz="1500" b="1">
                <a:solidFill>
                  <a:srgbClr val="595959"/>
                </a:solidFill>
                <a:latin typeface="Roboto"/>
                <a:ea typeface="Roboto"/>
                <a:cs typeface="Roboto"/>
                <a:sym typeface="Roboto"/>
              </a:rPr>
              <a:t>combiner: </a:t>
            </a:r>
            <a:r>
              <a:rPr lang="vi" sz="1500">
                <a:solidFill>
                  <a:srgbClr val="595959"/>
                </a:solidFill>
                <a:latin typeface="Roboto Light"/>
                <a:ea typeface="Roboto Light"/>
                <a:cs typeface="Roboto Light"/>
                <a:sym typeface="Roboto Light"/>
              </a:rPr>
              <a:t>aggregates the results of the accumulator, </a:t>
            </a:r>
            <a:endParaRPr sz="1500">
              <a:solidFill>
                <a:srgbClr val="595959"/>
              </a:solidFill>
              <a:latin typeface="Roboto Light"/>
              <a:ea typeface="Roboto Light"/>
              <a:cs typeface="Roboto Light"/>
              <a:sym typeface="Roboto Light"/>
            </a:endParaRPr>
          </a:p>
          <a:p>
            <a:pPr marL="1371600" lvl="1" indent="-323850" algn="l" rtl="0">
              <a:lnSpc>
                <a:spcPct val="150000"/>
              </a:lnSpc>
              <a:spcBef>
                <a:spcPts val="0"/>
              </a:spcBef>
              <a:spcAft>
                <a:spcPts val="0"/>
              </a:spcAft>
              <a:buClr>
                <a:srgbClr val="595959"/>
              </a:buClr>
              <a:buSzPts val="1500"/>
              <a:buFont typeface="Roboto"/>
              <a:buChar char="-"/>
            </a:pPr>
            <a:r>
              <a:rPr lang="vi" sz="1500">
                <a:solidFill>
                  <a:srgbClr val="595959"/>
                </a:solidFill>
                <a:latin typeface="Roboto Light"/>
                <a:ea typeface="Roboto Light"/>
                <a:cs typeface="Roboto Light"/>
                <a:sym typeface="Roboto Light"/>
              </a:rPr>
              <a:t>useful in parallel mode -&gt; reduce accumulator results from different threads  </a:t>
            </a:r>
            <a:endParaRPr sz="1500">
              <a:solidFill>
                <a:srgbClr val="595959"/>
              </a:solidFill>
              <a:latin typeface="Roboto Light"/>
              <a:ea typeface="Roboto Light"/>
              <a:cs typeface="Roboto Light"/>
              <a:sym typeface="Roboto Light"/>
            </a:endParaRPr>
          </a:p>
        </p:txBody>
      </p:sp>
      <p:sp>
        <p:nvSpPr>
          <p:cNvPr id="663" name="Google Shape;663;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III.	Common Terminal Operations</a:t>
            </a:r>
            <a:endParaRPr>
              <a:solidFill>
                <a:srgbClr val="595959"/>
              </a:solidFill>
              <a:latin typeface="Roboto"/>
              <a:ea typeface="Roboto"/>
              <a:cs typeface="Roboto"/>
              <a:sym typeface="Roboto"/>
            </a:endParaRPr>
          </a:p>
        </p:txBody>
      </p:sp>
      <p:sp>
        <p:nvSpPr>
          <p:cNvPr id="669" name="Google Shape;669;p9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b="1">
                <a:solidFill>
                  <a:srgbClr val="595959"/>
                </a:solidFill>
                <a:latin typeface="Roboto"/>
                <a:ea typeface="Roboto"/>
                <a:cs typeface="Roboto"/>
                <a:sym typeface="Roboto"/>
              </a:rPr>
              <a:t>reduce() </a:t>
            </a:r>
            <a:r>
              <a:rPr lang="vi" sz="1500">
                <a:solidFill>
                  <a:srgbClr val="595959"/>
                </a:solidFill>
                <a:latin typeface="Roboto Light"/>
                <a:ea typeface="Roboto Light"/>
                <a:cs typeface="Roboto Light"/>
                <a:sym typeface="Roboto Light"/>
              </a:rPr>
              <a:t>combines a stream into a single object</a:t>
            </a:r>
            <a:r>
              <a:rPr lang="vi" sz="1500">
                <a:solidFill>
                  <a:srgbClr val="595959"/>
                </a:solidFill>
                <a:latin typeface="Roboto"/>
                <a:ea typeface="Roboto"/>
                <a:cs typeface="Roboto"/>
                <a:sym typeface="Roboto"/>
              </a:rPr>
              <a:t> </a:t>
            </a:r>
            <a:endParaRPr sz="1500">
              <a:solidFill>
                <a:srgbClr val="595959"/>
              </a:solidFill>
              <a:latin typeface="Roboto"/>
              <a:ea typeface="Roboto"/>
              <a:cs typeface="Roboto"/>
              <a:sym typeface="Roboto"/>
            </a:endParaRPr>
          </a:p>
        </p:txBody>
      </p:sp>
      <p:pic>
        <p:nvPicPr>
          <p:cNvPr id="670" name="Google Shape;670;p94"/>
          <p:cNvPicPr preferRelativeResize="0"/>
          <p:nvPr/>
        </p:nvPicPr>
        <p:blipFill>
          <a:blip r:embed="rId3">
            <a:alphaModFix/>
          </a:blip>
          <a:stretch>
            <a:fillRect/>
          </a:stretch>
        </p:blipFill>
        <p:spPr>
          <a:xfrm>
            <a:off x="878600" y="1694650"/>
            <a:ext cx="5419725" cy="1152525"/>
          </a:xfrm>
          <a:prstGeom prst="rect">
            <a:avLst/>
          </a:prstGeom>
          <a:noFill/>
          <a:ln>
            <a:noFill/>
          </a:ln>
        </p:spPr>
      </p:pic>
      <p:pic>
        <p:nvPicPr>
          <p:cNvPr id="671" name="Google Shape;671;p94"/>
          <p:cNvPicPr preferRelativeResize="0"/>
          <p:nvPr/>
        </p:nvPicPr>
        <p:blipFill>
          <a:blip r:embed="rId4">
            <a:alphaModFix/>
          </a:blip>
          <a:stretch>
            <a:fillRect/>
          </a:stretch>
        </p:blipFill>
        <p:spPr>
          <a:xfrm>
            <a:off x="823800" y="3524100"/>
            <a:ext cx="5638800" cy="952500"/>
          </a:xfrm>
          <a:prstGeom prst="rect">
            <a:avLst/>
          </a:prstGeom>
          <a:noFill/>
          <a:ln>
            <a:noFill/>
          </a:ln>
        </p:spPr>
      </p:pic>
      <p:sp>
        <p:nvSpPr>
          <p:cNvPr id="672" name="Google Shape;672;p94"/>
          <p:cNvSpPr txBox="1"/>
          <p:nvPr/>
        </p:nvSpPr>
        <p:spPr>
          <a:xfrm>
            <a:off x="823800" y="3025600"/>
            <a:ext cx="1932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500">
                <a:solidFill>
                  <a:srgbClr val="595959"/>
                </a:solidFill>
                <a:latin typeface="Roboto Light"/>
                <a:ea typeface="Roboto Light"/>
                <a:cs typeface="Roboto Light"/>
                <a:sym typeface="Roboto Light"/>
              </a:rPr>
              <a:t>is equivalent to</a:t>
            </a:r>
            <a:endParaRPr sz="1500">
              <a:solidFill>
                <a:srgbClr val="595959"/>
              </a:solidFill>
              <a:latin typeface="Roboto Light"/>
              <a:ea typeface="Roboto Light"/>
              <a:cs typeface="Roboto Light"/>
              <a:sym typeface="Roboto Light"/>
            </a:endParaRPr>
          </a:p>
        </p:txBody>
      </p:sp>
      <p:sp>
        <p:nvSpPr>
          <p:cNvPr id="673" name="Google Shape;67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p:nvPr/>
        </p:nvSpPr>
        <p:spPr>
          <a:xfrm>
            <a:off x="361603" y="313273"/>
            <a:ext cx="4750723"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2700" b="1">
                <a:solidFill>
                  <a:schemeClr val="dk1"/>
                </a:solidFill>
                <a:latin typeface="Calibri"/>
                <a:ea typeface="Calibri"/>
                <a:cs typeface="Calibri"/>
                <a:sym typeface="Calibri"/>
              </a:rPr>
              <a:t>GENERIC</a:t>
            </a:r>
            <a:endParaRPr sz="1100"/>
          </a:p>
        </p:txBody>
      </p:sp>
      <p:sp>
        <p:nvSpPr>
          <p:cNvPr id="184" name="Google Shape;184;p32"/>
          <p:cNvSpPr txBox="1"/>
          <p:nvPr/>
        </p:nvSpPr>
        <p:spPr>
          <a:xfrm>
            <a:off x="361603" y="798021"/>
            <a:ext cx="8017500" cy="93120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dk1"/>
              </a:buClr>
              <a:buSzPts val="1400"/>
              <a:buFont typeface="Calibri"/>
              <a:buChar char="-"/>
            </a:pPr>
            <a:r>
              <a:rPr lang="vi" sz="1400">
                <a:solidFill>
                  <a:schemeClr val="dk1"/>
                </a:solidFill>
                <a:latin typeface="Calibri"/>
                <a:ea typeface="Calibri"/>
                <a:cs typeface="Calibri"/>
                <a:sym typeface="Calibri"/>
              </a:rPr>
              <a:t>Generic Class</a:t>
            </a:r>
            <a:endParaRPr sz="1100"/>
          </a:p>
          <a:p>
            <a:pPr marL="215900" marR="0" lvl="0" indent="-12700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vi" sz="1400">
                <a:solidFill>
                  <a:schemeClr val="dk1"/>
                </a:solidFill>
                <a:latin typeface="Calibri"/>
                <a:ea typeface="Calibri"/>
                <a:cs typeface="Calibri"/>
                <a:sym typeface="Calibri"/>
              </a:rPr>
              <a:t>	Generic class được khai báo như class thông thường, chỉ khác là có thêm phần &lt;type-parameter&gt; </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5" name="Google Shape;185;p3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vi"/>
              <a:t>7</a:t>
            </a:fld>
            <a:endParaRPr/>
          </a:p>
        </p:txBody>
      </p:sp>
      <p:pic>
        <p:nvPicPr>
          <p:cNvPr id="186" name="Google Shape;186;p32"/>
          <p:cNvPicPr preferRelativeResize="0"/>
          <p:nvPr/>
        </p:nvPicPr>
        <p:blipFill>
          <a:blip r:embed="rId3">
            <a:alphaModFix/>
          </a:blip>
          <a:stretch>
            <a:fillRect/>
          </a:stretch>
        </p:blipFill>
        <p:spPr>
          <a:xfrm>
            <a:off x="900000" y="1626896"/>
            <a:ext cx="4192653" cy="314037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III.	Common Terminal Operations</a:t>
            </a:r>
            <a:endParaRPr>
              <a:solidFill>
                <a:srgbClr val="595959"/>
              </a:solidFill>
              <a:latin typeface="Roboto"/>
              <a:ea typeface="Roboto"/>
              <a:cs typeface="Roboto"/>
              <a:sym typeface="Roboto"/>
            </a:endParaRPr>
          </a:p>
        </p:txBody>
      </p:sp>
      <p:sp>
        <p:nvSpPr>
          <p:cNvPr id="679" name="Google Shape;679;p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b="1">
                <a:solidFill>
                  <a:srgbClr val="595959"/>
                </a:solidFill>
                <a:latin typeface="Roboto"/>
                <a:ea typeface="Roboto"/>
                <a:cs typeface="Roboto"/>
                <a:sym typeface="Roboto"/>
              </a:rPr>
              <a:t>reduce() </a:t>
            </a:r>
            <a:r>
              <a:rPr lang="vi" sz="1500">
                <a:solidFill>
                  <a:srgbClr val="595959"/>
                </a:solidFill>
                <a:latin typeface="Roboto Light"/>
                <a:ea typeface="Roboto Light"/>
                <a:cs typeface="Roboto Light"/>
                <a:sym typeface="Roboto Light"/>
              </a:rPr>
              <a:t>2nd signature: 	</a:t>
            </a:r>
            <a:r>
              <a:rPr lang="vi" sz="1500">
                <a:solidFill>
                  <a:srgbClr val="595959"/>
                </a:solidFill>
                <a:latin typeface="Roboto Medium"/>
                <a:ea typeface="Roboto Medium"/>
                <a:cs typeface="Roboto Medium"/>
                <a:sym typeface="Roboto Medium"/>
              </a:rPr>
              <a:t>Optional&lt;T&gt; reduce(BinaryOperator&lt;T&gt; accumulator)</a:t>
            </a:r>
            <a:endParaRPr sz="1500">
              <a:solidFill>
                <a:srgbClr val="595959"/>
              </a:solidFill>
              <a:latin typeface="Roboto Medium"/>
              <a:ea typeface="Roboto Medium"/>
              <a:cs typeface="Roboto Medium"/>
              <a:sym typeface="Roboto Medium"/>
            </a:endParaRPr>
          </a:p>
          <a:p>
            <a:pPr marL="914400" lvl="1" indent="-323850" algn="l" rtl="0">
              <a:lnSpc>
                <a:spcPct val="150000"/>
              </a:lnSpc>
              <a:spcBef>
                <a:spcPts val="0"/>
              </a:spcBef>
              <a:spcAft>
                <a:spcPts val="0"/>
              </a:spcAft>
              <a:buClr>
                <a:srgbClr val="595959"/>
              </a:buClr>
              <a:buSzPts val="1500"/>
              <a:buFont typeface="Roboto Light"/>
              <a:buChar char="-"/>
            </a:pPr>
            <a:r>
              <a:rPr lang="vi" sz="1500">
                <a:solidFill>
                  <a:srgbClr val="595959"/>
                </a:solidFill>
                <a:latin typeface="Roboto Light"/>
                <a:ea typeface="Roboto Light"/>
                <a:cs typeface="Roboto Light"/>
                <a:sym typeface="Roboto Light"/>
              </a:rPr>
              <a:t>Identity not specified -&gt; Optional is returned as there may not be any data</a:t>
            </a:r>
            <a:endParaRPr sz="1500">
              <a:solidFill>
                <a:srgbClr val="595959"/>
              </a:solidFill>
              <a:latin typeface="Roboto Light"/>
              <a:ea typeface="Roboto Light"/>
              <a:cs typeface="Roboto Light"/>
              <a:sym typeface="Roboto Light"/>
            </a:endParaRPr>
          </a:p>
          <a:p>
            <a:pPr marL="1371600" lvl="2" indent="-323850" algn="l" rtl="0">
              <a:lnSpc>
                <a:spcPct val="150000"/>
              </a:lnSpc>
              <a:spcBef>
                <a:spcPts val="0"/>
              </a:spcBef>
              <a:spcAft>
                <a:spcPts val="0"/>
              </a:spcAft>
              <a:buClr>
                <a:srgbClr val="595959"/>
              </a:buClr>
              <a:buSzPts val="1500"/>
              <a:buFont typeface="Roboto Light"/>
              <a:buChar char="-"/>
            </a:pPr>
            <a:r>
              <a:rPr lang="vi" sz="1500">
                <a:solidFill>
                  <a:srgbClr val="595959"/>
                </a:solidFill>
                <a:latin typeface="Roboto Light"/>
                <a:ea typeface="Roboto Light"/>
                <a:cs typeface="Roboto Light"/>
                <a:sym typeface="Roboto Light"/>
              </a:rPr>
              <a:t>If the stream is empty, an empty Optional is returned.</a:t>
            </a:r>
            <a:endParaRPr sz="1500">
              <a:solidFill>
                <a:srgbClr val="595959"/>
              </a:solidFill>
              <a:latin typeface="Roboto Light"/>
              <a:ea typeface="Roboto Light"/>
              <a:cs typeface="Roboto Light"/>
              <a:sym typeface="Roboto Light"/>
            </a:endParaRPr>
          </a:p>
          <a:p>
            <a:pPr marL="1371600" lvl="2" indent="-323850" algn="l" rtl="0">
              <a:lnSpc>
                <a:spcPct val="150000"/>
              </a:lnSpc>
              <a:spcBef>
                <a:spcPts val="0"/>
              </a:spcBef>
              <a:spcAft>
                <a:spcPts val="0"/>
              </a:spcAft>
              <a:buClr>
                <a:srgbClr val="595959"/>
              </a:buClr>
              <a:buSzPts val="1500"/>
              <a:buFont typeface="Roboto Light"/>
              <a:buChar char="-"/>
            </a:pPr>
            <a:r>
              <a:rPr lang="vi" sz="1500">
                <a:solidFill>
                  <a:srgbClr val="595959"/>
                </a:solidFill>
                <a:latin typeface="Roboto Light"/>
                <a:ea typeface="Roboto Light"/>
                <a:cs typeface="Roboto Light"/>
                <a:sym typeface="Roboto Light"/>
              </a:rPr>
              <a:t>If the stream has one element, it is returned.</a:t>
            </a:r>
            <a:endParaRPr sz="1500">
              <a:solidFill>
                <a:srgbClr val="595959"/>
              </a:solidFill>
              <a:latin typeface="Roboto Light"/>
              <a:ea typeface="Roboto Light"/>
              <a:cs typeface="Roboto Light"/>
              <a:sym typeface="Roboto Light"/>
            </a:endParaRPr>
          </a:p>
          <a:p>
            <a:pPr marL="1371600" lvl="2" indent="-323850" algn="l" rtl="0">
              <a:lnSpc>
                <a:spcPct val="150000"/>
              </a:lnSpc>
              <a:spcBef>
                <a:spcPts val="0"/>
              </a:spcBef>
              <a:spcAft>
                <a:spcPts val="0"/>
              </a:spcAft>
              <a:buClr>
                <a:srgbClr val="595959"/>
              </a:buClr>
              <a:buSzPts val="1500"/>
              <a:buFont typeface="Roboto Light"/>
              <a:buChar char="-"/>
            </a:pPr>
            <a:r>
              <a:rPr lang="vi" sz="1500">
                <a:solidFill>
                  <a:srgbClr val="595959"/>
                </a:solidFill>
                <a:latin typeface="Roboto Light"/>
                <a:ea typeface="Roboto Light"/>
                <a:cs typeface="Roboto Light"/>
                <a:sym typeface="Roboto Light"/>
              </a:rPr>
              <a:t>If the stream has multiple elements, the accumulator is applied to combine them.</a:t>
            </a:r>
            <a:endParaRPr sz="1500">
              <a:solidFill>
                <a:srgbClr val="595959"/>
              </a:solidFill>
              <a:latin typeface="Roboto Light"/>
              <a:ea typeface="Roboto Light"/>
              <a:cs typeface="Roboto Light"/>
              <a:sym typeface="Roboto Light"/>
            </a:endParaRPr>
          </a:p>
        </p:txBody>
      </p:sp>
      <p:pic>
        <p:nvPicPr>
          <p:cNvPr id="680" name="Google Shape;680;p95"/>
          <p:cNvPicPr preferRelativeResize="0"/>
          <p:nvPr/>
        </p:nvPicPr>
        <p:blipFill>
          <a:blip r:embed="rId3">
            <a:alphaModFix/>
          </a:blip>
          <a:stretch>
            <a:fillRect/>
          </a:stretch>
        </p:blipFill>
        <p:spPr>
          <a:xfrm>
            <a:off x="831700" y="3000375"/>
            <a:ext cx="5278024" cy="1972675"/>
          </a:xfrm>
          <a:prstGeom prst="rect">
            <a:avLst/>
          </a:prstGeom>
          <a:noFill/>
          <a:ln>
            <a:noFill/>
          </a:ln>
        </p:spPr>
      </p:pic>
      <p:sp>
        <p:nvSpPr>
          <p:cNvPr id="681" name="Google Shape;681;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III.	Common Terminal Operations</a:t>
            </a:r>
            <a:endParaRPr>
              <a:solidFill>
                <a:srgbClr val="595959"/>
              </a:solidFill>
              <a:latin typeface="Roboto"/>
              <a:ea typeface="Roboto"/>
              <a:cs typeface="Roboto"/>
              <a:sym typeface="Roboto"/>
            </a:endParaRPr>
          </a:p>
        </p:txBody>
      </p:sp>
      <p:sp>
        <p:nvSpPr>
          <p:cNvPr id="687" name="Google Shape;687;p96"/>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b="1" dirty="0">
                <a:solidFill>
                  <a:srgbClr val="595959"/>
                </a:solidFill>
                <a:latin typeface="Roboto"/>
                <a:ea typeface="Roboto"/>
                <a:cs typeface="Roboto"/>
                <a:sym typeface="Roboto"/>
              </a:rPr>
              <a:t>reduce() </a:t>
            </a:r>
            <a:r>
              <a:rPr lang="vi" sz="1500" dirty="0">
                <a:solidFill>
                  <a:srgbClr val="595959"/>
                </a:solidFill>
                <a:latin typeface="Roboto Light"/>
                <a:ea typeface="Roboto Light"/>
                <a:cs typeface="Roboto Light"/>
                <a:sym typeface="Roboto Light"/>
              </a:rPr>
              <a:t>3rd signature:</a:t>
            </a:r>
            <a:endParaRPr sz="1500" dirty="0">
              <a:solidFill>
                <a:srgbClr val="595959"/>
              </a:solidFill>
              <a:latin typeface="Roboto Light"/>
              <a:ea typeface="Roboto Light"/>
              <a:cs typeface="Roboto Light"/>
              <a:sym typeface="Roboto Light"/>
            </a:endParaRPr>
          </a:p>
          <a:p>
            <a:pPr marL="457200" lvl="0" indent="0" algn="l" rtl="0">
              <a:lnSpc>
                <a:spcPct val="150000"/>
              </a:lnSpc>
              <a:spcBef>
                <a:spcPts val="1200"/>
              </a:spcBef>
              <a:spcAft>
                <a:spcPts val="0"/>
              </a:spcAft>
              <a:buNone/>
            </a:pPr>
            <a:endParaRPr sz="1500" dirty="0">
              <a:solidFill>
                <a:srgbClr val="595959"/>
              </a:solidFill>
              <a:latin typeface="Roboto Light"/>
              <a:ea typeface="Roboto Light"/>
              <a:cs typeface="Roboto Light"/>
              <a:sym typeface="Roboto Light"/>
            </a:endParaRPr>
          </a:p>
          <a:p>
            <a:pPr marL="457200" lvl="0" indent="0" algn="l" rtl="0">
              <a:lnSpc>
                <a:spcPct val="150000"/>
              </a:lnSpc>
              <a:spcBef>
                <a:spcPts val="1200"/>
              </a:spcBef>
              <a:spcAft>
                <a:spcPts val="0"/>
              </a:spcAft>
              <a:buNone/>
            </a:pPr>
            <a:r>
              <a:rPr lang="vi" sz="1500" dirty="0">
                <a:solidFill>
                  <a:srgbClr val="595959"/>
                </a:solidFill>
                <a:latin typeface="Roboto Light"/>
                <a:ea typeface="Roboto Light"/>
                <a:cs typeface="Roboto Light"/>
                <a:sym typeface="Roboto Light"/>
              </a:rPr>
              <a:t> 	</a:t>
            </a:r>
            <a:endParaRPr sz="1500" dirty="0">
              <a:solidFill>
                <a:srgbClr val="595959"/>
              </a:solidFill>
              <a:latin typeface="Roboto Medium"/>
              <a:ea typeface="Roboto Medium"/>
              <a:cs typeface="Roboto Medium"/>
              <a:sym typeface="Roboto Medium"/>
            </a:endParaRPr>
          </a:p>
          <a:p>
            <a:pPr marL="914400" lvl="1" indent="-323850" algn="l" rtl="0">
              <a:lnSpc>
                <a:spcPct val="150000"/>
              </a:lnSpc>
              <a:spcBef>
                <a:spcPts val="1200"/>
              </a:spcBef>
              <a:spcAft>
                <a:spcPts val="0"/>
              </a:spcAft>
              <a:buClr>
                <a:srgbClr val="595959"/>
              </a:buClr>
              <a:buSzPts val="1500"/>
              <a:buFont typeface="Roboto Light"/>
              <a:buChar char="-"/>
            </a:pPr>
            <a:r>
              <a:rPr lang="vi" sz="1500" b="1" dirty="0">
                <a:solidFill>
                  <a:srgbClr val="595959"/>
                </a:solidFill>
                <a:latin typeface="Roboto"/>
                <a:ea typeface="Roboto"/>
                <a:cs typeface="Roboto"/>
                <a:sym typeface="Roboto"/>
              </a:rPr>
              <a:t>identity</a:t>
            </a:r>
            <a:r>
              <a:rPr lang="vi" sz="1500" dirty="0">
                <a:solidFill>
                  <a:srgbClr val="595959"/>
                </a:solidFill>
                <a:latin typeface="Roboto Light"/>
                <a:ea typeface="Roboto Light"/>
                <a:cs typeface="Roboto Light"/>
                <a:sym typeface="Roboto Light"/>
              </a:rPr>
              <a:t>: initial element</a:t>
            </a:r>
            <a:endParaRPr sz="1500" dirty="0">
              <a:solidFill>
                <a:srgbClr val="595959"/>
              </a:solidFill>
              <a:latin typeface="Roboto Light"/>
              <a:ea typeface="Roboto Light"/>
              <a:cs typeface="Roboto Light"/>
              <a:sym typeface="Roboto Light"/>
            </a:endParaRPr>
          </a:p>
          <a:p>
            <a:pPr marL="914400" lvl="1" indent="-323850" algn="l" rtl="0">
              <a:lnSpc>
                <a:spcPct val="150000"/>
              </a:lnSpc>
              <a:spcBef>
                <a:spcPts val="0"/>
              </a:spcBef>
              <a:spcAft>
                <a:spcPts val="0"/>
              </a:spcAft>
              <a:buClr>
                <a:srgbClr val="595959"/>
              </a:buClr>
              <a:buSzPts val="1500"/>
              <a:buFont typeface="Roboto Light"/>
              <a:buChar char="-"/>
            </a:pPr>
            <a:r>
              <a:rPr lang="vi" sz="1500" b="1" dirty="0">
                <a:solidFill>
                  <a:srgbClr val="595959"/>
                </a:solidFill>
                <a:latin typeface="Roboto"/>
                <a:ea typeface="Roboto"/>
                <a:cs typeface="Roboto"/>
                <a:sym typeface="Roboto"/>
              </a:rPr>
              <a:t>accumulator</a:t>
            </a:r>
            <a:r>
              <a:rPr lang="vi" sz="1500" dirty="0">
                <a:solidFill>
                  <a:srgbClr val="595959"/>
                </a:solidFill>
                <a:latin typeface="Roboto Light"/>
                <a:ea typeface="Roboto Light"/>
                <a:cs typeface="Roboto Light"/>
                <a:sym typeface="Roboto Light"/>
              </a:rPr>
              <a:t>: function takes a partial result and next element -&gt; produces new partial result</a:t>
            </a:r>
            <a:endParaRPr sz="1500" dirty="0">
              <a:solidFill>
                <a:srgbClr val="595959"/>
              </a:solidFill>
              <a:latin typeface="Roboto Light"/>
              <a:ea typeface="Roboto Light"/>
              <a:cs typeface="Roboto Light"/>
              <a:sym typeface="Roboto Light"/>
            </a:endParaRPr>
          </a:p>
          <a:p>
            <a:pPr marL="914400" lvl="1" indent="-323850" algn="l" rtl="0">
              <a:lnSpc>
                <a:spcPct val="150000"/>
              </a:lnSpc>
              <a:spcBef>
                <a:spcPts val="0"/>
              </a:spcBef>
              <a:spcAft>
                <a:spcPts val="0"/>
              </a:spcAft>
              <a:buClr>
                <a:srgbClr val="595959"/>
              </a:buClr>
              <a:buSzPts val="1500"/>
              <a:buFont typeface="Roboto Light"/>
              <a:buChar char="-"/>
            </a:pPr>
            <a:r>
              <a:rPr lang="vi" sz="1500" b="1" dirty="0">
                <a:solidFill>
                  <a:srgbClr val="595959"/>
                </a:solidFill>
                <a:latin typeface="Roboto"/>
                <a:ea typeface="Roboto"/>
                <a:cs typeface="Roboto"/>
                <a:sym typeface="Roboto"/>
              </a:rPr>
              <a:t>combiner</a:t>
            </a:r>
            <a:r>
              <a:rPr lang="vi" sz="1500" dirty="0">
                <a:solidFill>
                  <a:srgbClr val="595959"/>
                </a:solidFill>
                <a:latin typeface="Roboto Light"/>
                <a:ea typeface="Roboto Light"/>
                <a:cs typeface="Roboto Light"/>
                <a:sym typeface="Roboto Light"/>
              </a:rPr>
              <a:t>: function combines two partial results to produce a new partial result. </a:t>
            </a:r>
            <a:endParaRPr sz="1500" dirty="0">
              <a:solidFill>
                <a:srgbClr val="595959"/>
              </a:solidFill>
              <a:latin typeface="Roboto Light"/>
              <a:ea typeface="Roboto Light"/>
              <a:cs typeface="Roboto Light"/>
              <a:sym typeface="Roboto Light"/>
            </a:endParaRPr>
          </a:p>
        </p:txBody>
      </p:sp>
      <p:pic>
        <p:nvPicPr>
          <p:cNvPr id="688" name="Google Shape;688;p96"/>
          <p:cNvPicPr preferRelativeResize="0"/>
          <p:nvPr/>
        </p:nvPicPr>
        <p:blipFill>
          <a:blip r:embed="rId3">
            <a:alphaModFix/>
          </a:blip>
          <a:stretch>
            <a:fillRect/>
          </a:stretch>
        </p:blipFill>
        <p:spPr>
          <a:xfrm>
            <a:off x="1039386" y="1770450"/>
            <a:ext cx="7495129" cy="572700"/>
          </a:xfrm>
          <a:prstGeom prst="rect">
            <a:avLst/>
          </a:prstGeom>
          <a:noFill/>
          <a:ln>
            <a:noFill/>
          </a:ln>
        </p:spPr>
      </p:pic>
      <p:sp>
        <p:nvSpPr>
          <p:cNvPr id="689" name="Google Shape;689;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III.	Common Terminal Operations</a:t>
            </a:r>
            <a:endParaRPr>
              <a:solidFill>
                <a:srgbClr val="595959"/>
              </a:solidFill>
              <a:latin typeface="Roboto"/>
              <a:ea typeface="Roboto"/>
              <a:cs typeface="Roboto"/>
              <a:sym typeface="Roboto"/>
            </a:endParaRPr>
          </a:p>
        </p:txBody>
      </p:sp>
      <p:sp>
        <p:nvSpPr>
          <p:cNvPr id="695" name="Google Shape;695;p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b="1" dirty="0">
                <a:solidFill>
                  <a:srgbClr val="595959"/>
                </a:solidFill>
                <a:latin typeface="Roboto"/>
                <a:ea typeface="Roboto"/>
                <a:cs typeface="Roboto"/>
                <a:sym typeface="Roboto"/>
              </a:rPr>
              <a:t>collect()</a:t>
            </a:r>
            <a:r>
              <a:rPr lang="vi" sz="1500" dirty="0">
                <a:solidFill>
                  <a:srgbClr val="595959"/>
                </a:solidFill>
                <a:latin typeface="Roboto"/>
                <a:ea typeface="Roboto"/>
                <a:cs typeface="Roboto"/>
                <a:sym typeface="Roboto"/>
              </a:rPr>
              <a:t> modifies, or mutates, an existing value</a:t>
            </a:r>
            <a:endParaRPr sz="1500" dirty="0">
              <a:solidFill>
                <a:srgbClr val="595959"/>
              </a:solidFill>
              <a:latin typeface="Roboto"/>
              <a:ea typeface="Roboto"/>
              <a:cs typeface="Roboto"/>
              <a:sym typeface="Roboto"/>
            </a:endParaRPr>
          </a:p>
          <a:p>
            <a:pPr marL="914400" lvl="1" indent="-323850" algn="l" rtl="0">
              <a:lnSpc>
                <a:spcPct val="150000"/>
              </a:lnSpc>
              <a:spcBef>
                <a:spcPts val="0"/>
              </a:spcBef>
              <a:spcAft>
                <a:spcPts val="0"/>
              </a:spcAft>
              <a:buClr>
                <a:srgbClr val="595959"/>
              </a:buClr>
              <a:buSzPts val="1500"/>
              <a:buFont typeface="Roboto"/>
              <a:buChar char="-"/>
            </a:pPr>
            <a:r>
              <a:rPr lang="vi" sz="1500" dirty="0">
                <a:solidFill>
                  <a:srgbClr val="595959"/>
                </a:solidFill>
                <a:latin typeface="Roboto"/>
                <a:ea typeface="Roboto"/>
                <a:cs typeface="Roboto"/>
                <a:sym typeface="Roboto"/>
              </a:rPr>
              <a:t>More efficient than </a:t>
            </a:r>
            <a:r>
              <a:rPr lang="vi" sz="1500" b="1" dirty="0">
                <a:solidFill>
                  <a:srgbClr val="595959"/>
                </a:solidFill>
                <a:latin typeface="Roboto"/>
                <a:ea typeface="Roboto"/>
                <a:cs typeface="Roboto"/>
                <a:sym typeface="Roboto"/>
              </a:rPr>
              <a:t>reduce() </a:t>
            </a:r>
            <a:r>
              <a:rPr lang="vi" sz="1500" dirty="0">
                <a:solidFill>
                  <a:srgbClr val="595959"/>
                </a:solidFill>
                <a:latin typeface="Roboto"/>
                <a:ea typeface="Roboto"/>
                <a:cs typeface="Roboto"/>
                <a:sym typeface="Roboto"/>
              </a:rPr>
              <a:t>because same mutable object is used while accumulating</a:t>
            </a:r>
            <a:endParaRPr sz="1500" dirty="0">
              <a:solidFill>
                <a:srgbClr val="595959"/>
              </a:solidFill>
              <a:latin typeface="Roboto"/>
              <a:ea typeface="Roboto"/>
              <a:cs typeface="Roboto"/>
              <a:sym typeface="Roboto"/>
            </a:endParaRPr>
          </a:p>
        </p:txBody>
      </p:sp>
      <p:pic>
        <p:nvPicPr>
          <p:cNvPr id="696" name="Google Shape;696;p97"/>
          <p:cNvPicPr preferRelativeResize="0"/>
          <p:nvPr/>
        </p:nvPicPr>
        <p:blipFill>
          <a:blip r:embed="rId3">
            <a:alphaModFix/>
          </a:blip>
          <a:stretch>
            <a:fillRect/>
          </a:stretch>
        </p:blipFill>
        <p:spPr>
          <a:xfrm>
            <a:off x="862175" y="1963675"/>
            <a:ext cx="6955550" cy="831900"/>
          </a:xfrm>
          <a:prstGeom prst="rect">
            <a:avLst/>
          </a:prstGeom>
          <a:noFill/>
          <a:ln>
            <a:noFill/>
          </a:ln>
        </p:spPr>
      </p:pic>
      <p:sp>
        <p:nvSpPr>
          <p:cNvPr id="697" name="Google Shape;697;p97"/>
          <p:cNvSpPr txBox="1">
            <a:spLocks noGrp="1"/>
          </p:cNvSpPr>
          <p:nvPr>
            <p:ph type="body" idx="1"/>
          </p:nvPr>
        </p:nvSpPr>
        <p:spPr>
          <a:xfrm>
            <a:off x="311700" y="2862275"/>
            <a:ext cx="8520600" cy="20859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dirty="0">
                <a:solidFill>
                  <a:srgbClr val="595959"/>
                </a:solidFill>
                <a:latin typeface="Roboto"/>
                <a:ea typeface="Roboto"/>
                <a:cs typeface="Roboto"/>
                <a:sym typeface="Roboto"/>
              </a:rPr>
              <a:t>1st signature: specify how collecting should work</a:t>
            </a:r>
            <a:endParaRPr sz="1500" dirty="0">
              <a:solidFill>
                <a:srgbClr val="595959"/>
              </a:solidFill>
              <a:latin typeface="Roboto"/>
              <a:ea typeface="Roboto"/>
              <a:cs typeface="Roboto"/>
              <a:sym typeface="Roboto"/>
            </a:endParaRPr>
          </a:p>
          <a:p>
            <a:pPr marL="914400" lvl="1" indent="-323850" algn="l" rtl="0">
              <a:lnSpc>
                <a:spcPct val="150000"/>
              </a:lnSpc>
              <a:spcBef>
                <a:spcPts val="0"/>
              </a:spcBef>
              <a:spcAft>
                <a:spcPts val="0"/>
              </a:spcAft>
              <a:buClr>
                <a:srgbClr val="595959"/>
              </a:buClr>
              <a:buSzPts val="1500"/>
              <a:buFont typeface="Roboto"/>
              <a:buChar char="-"/>
            </a:pPr>
            <a:r>
              <a:rPr lang="vi" sz="1500" dirty="0">
                <a:solidFill>
                  <a:srgbClr val="595959"/>
                </a:solidFill>
                <a:latin typeface="Roboto"/>
                <a:ea typeface="Roboto"/>
                <a:cs typeface="Roboto"/>
                <a:sym typeface="Roboto"/>
              </a:rPr>
              <a:t>supplier: constructs new instances</a:t>
            </a:r>
            <a:endParaRPr sz="1500" dirty="0">
              <a:solidFill>
                <a:srgbClr val="595959"/>
              </a:solidFill>
              <a:latin typeface="Roboto"/>
              <a:ea typeface="Roboto"/>
              <a:cs typeface="Roboto"/>
              <a:sym typeface="Roboto"/>
            </a:endParaRPr>
          </a:p>
          <a:p>
            <a:pPr marL="914400" lvl="1" indent="-323850" algn="l" rtl="0">
              <a:lnSpc>
                <a:spcPct val="150000"/>
              </a:lnSpc>
              <a:spcBef>
                <a:spcPts val="0"/>
              </a:spcBef>
              <a:spcAft>
                <a:spcPts val="0"/>
              </a:spcAft>
              <a:buClr>
                <a:srgbClr val="595959"/>
              </a:buClr>
              <a:buSzPts val="1500"/>
              <a:buFont typeface="Roboto"/>
              <a:buChar char="-"/>
            </a:pPr>
            <a:r>
              <a:rPr lang="vi" sz="1500" dirty="0">
                <a:solidFill>
                  <a:srgbClr val="595959"/>
                </a:solidFill>
                <a:latin typeface="Roboto"/>
                <a:ea typeface="Roboto"/>
                <a:cs typeface="Roboto"/>
                <a:sym typeface="Roboto"/>
              </a:rPr>
              <a:t>accumulator: fold an element into a result container</a:t>
            </a:r>
            <a:endParaRPr sz="1500" dirty="0">
              <a:solidFill>
                <a:srgbClr val="595959"/>
              </a:solidFill>
              <a:latin typeface="Roboto"/>
              <a:ea typeface="Roboto"/>
              <a:cs typeface="Roboto"/>
              <a:sym typeface="Roboto"/>
            </a:endParaRPr>
          </a:p>
          <a:p>
            <a:pPr marL="914400" lvl="1" indent="-323850" algn="l" rtl="0">
              <a:lnSpc>
                <a:spcPct val="150000"/>
              </a:lnSpc>
              <a:spcBef>
                <a:spcPts val="0"/>
              </a:spcBef>
              <a:spcAft>
                <a:spcPts val="0"/>
              </a:spcAft>
              <a:buClr>
                <a:srgbClr val="595959"/>
              </a:buClr>
              <a:buSzPts val="1500"/>
              <a:buFont typeface="Roboto"/>
              <a:buChar char="-"/>
            </a:pPr>
            <a:r>
              <a:rPr lang="vi" sz="1500" dirty="0">
                <a:solidFill>
                  <a:srgbClr val="595959"/>
                </a:solidFill>
                <a:latin typeface="Roboto"/>
                <a:ea typeface="Roboto"/>
                <a:cs typeface="Roboto"/>
                <a:sym typeface="Roboto"/>
              </a:rPr>
              <a:t>combiner: accepts 2 partial result containers and merges them (useful in parallelism)</a:t>
            </a:r>
            <a:endParaRPr sz="1500" dirty="0">
              <a:solidFill>
                <a:srgbClr val="595959"/>
              </a:solidFill>
              <a:latin typeface="Roboto"/>
              <a:ea typeface="Roboto"/>
              <a:cs typeface="Roboto"/>
              <a:sym typeface="Roboto"/>
            </a:endParaRPr>
          </a:p>
          <a:p>
            <a:pPr marL="457200" lvl="0" indent="-323850" algn="l" rtl="0">
              <a:lnSpc>
                <a:spcPct val="150000"/>
              </a:lnSpc>
              <a:spcBef>
                <a:spcPts val="0"/>
              </a:spcBef>
              <a:spcAft>
                <a:spcPts val="0"/>
              </a:spcAft>
              <a:buClr>
                <a:srgbClr val="595959"/>
              </a:buClr>
              <a:buSzPts val="1500"/>
              <a:buFont typeface="Roboto"/>
              <a:buChar char="-"/>
            </a:pPr>
            <a:r>
              <a:rPr lang="vi" sz="1500" dirty="0">
                <a:solidFill>
                  <a:srgbClr val="595959"/>
                </a:solidFill>
                <a:latin typeface="Roboto"/>
                <a:ea typeface="Roboto"/>
                <a:cs typeface="Roboto"/>
                <a:sym typeface="Roboto"/>
              </a:rPr>
              <a:t>2nd signature: Java provides an interface with common collectors</a:t>
            </a:r>
            <a:endParaRPr sz="1500" dirty="0">
              <a:solidFill>
                <a:srgbClr val="595959"/>
              </a:solidFill>
              <a:latin typeface="Roboto"/>
              <a:ea typeface="Roboto"/>
              <a:cs typeface="Roboto"/>
              <a:sym typeface="Roboto"/>
            </a:endParaRPr>
          </a:p>
        </p:txBody>
      </p:sp>
      <p:sp>
        <p:nvSpPr>
          <p:cNvPr id="698" name="Google Shape;698;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III.	Common Terminal Operations</a:t>
            </a:r>
            <a:endParaRPr>
              <a:solidFill>
                <a:srgbClr val="595959"/>
              </a:solidFill>
              <a:latin typeface="Roboto"/>
              <a:ea typeface="Roboto"/>
              <a:cs typeface="Roboto"/>
              <a:sym typeface="Roboto"/>
            </a:endParaRPr>
          </a:p>
        </p:txBody>
      </p:sp>
      <p:sp>
        <p:nvSpPr>
          <p:cNvPr id="704" name="Google Shape;704;p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b="1">
                <a:solidFill>
                  <a:srgbClr val="595959"/>
                </a:solidFill>
                <a:latin typeface="Roboto"/>
                <a:ea typeface="Roboto"/>
                <a:cs typeface="Roboto"/>
                <a:sym typeface="Roboto"/>
              </a:rPr>
              <a:t>collect()</a:t>
            </a:r>
            <a:r>
              <a:rPr lang="vi" sz="1500">
                <a:solidFill>
                  <a:srgbClr val="595959"/>
                </a:solidFill>
                <a:latin typeface="Roboto"/>
                <a:ea typeface="Roboto"/>
                <a:cs typeface="Roboto"/>
                <a:sym typeface="Roboto"/>
              </a:rPr>
              <a:t> </a:t>
            </a:r>
            <a:endParaRPr sz="1500">
              <a:solidFill>
                <a:srgbClr val="595959"/>
              </a:solidFill>
              <a:latin typeface="Roboto"/>
              <a:ea typeface="Roboto"/>
              <a:cs typeface="Roboto"/>
              <a:sym typeface="Roboto"/>
            </a:endParaRPr>
          </a:p>
        </p:txBody>
      </p:sp>
      <p:pic>
        <p:nvPicPr>
          <p:cNvPr id="705" name="Google Shape;705;p98"/>
          <p:cNvPicPr preferRelativeResize="0"/>
          <p:nvPr/>
        </p:nvPicPr>
        <p:blipFill>
          <a:blip r:embed="rId3">
            <a:alphaModFix/>
          </a:blip>
          <a:stretch>
            <a:fillRect/>
          </a:stretch>
        </p:blipFill>
        <p:spPr>
          <a:xfrm>
            <a:off x="896825" y="1619025"/>
            <a:ext cx="7350349" cy="1379725"/>
          </a:xfrm>
          <a:prstGeom prst="rect">
            <a:avLst/>
          </a:prstGeom>
          <a:noFill/>
          <a:ln>
            <a:noFill/>
          </a:ln>
        </p:spPr>
      </p:pic>
      <p:pic>
        <p:nvPicPr>
          <p:cNvPr id="706" name="Google Shape;706;p98"/>
          <p:cNvPicPr preferRelativeResize="0"/>
          <p:nvPr/>
        </p:nvPicPr>
        <p:blipFill>
          <a:blip r:embed="rId4">
            <a:alphaModFix/>
          </a:blip>
          <a:stretch>
            <a:fillRect/>
          </a:stretch>
        </p:blipFill>
        <p:spPr>
          <a:xfrm>
            <a:off x="896825" y="3116107"/>
            <a:ext cx="7350349" cy="940161"/>
          </a:xfrm>
          <a:prstGeom prst="rect">
            <a:avLst/>
          </a:prstGeom>
          <a:noFill/>
          <a:ln>
            <a:noFill/>
          </a:ln>
        </p:spPr>
      </p:pic>
      <p:sp>
        <p:nvSpPr>
          <p:cNvPr id="707" name="Google Shape;70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IV.	Common Intermediate Operations</a:t>
            </a:r>
            <a:endParaRPr>
              <a:solidFill>
                <a:srgbClr val="595959"/>
              </a:solidFill>
              <a:latin typeface="Roboto"/>
              <a:ea typeface="Roboto"/>
              <a:cs typeface="Roboto"/>
              <a:sym typeface="Roboto"/>
            </a:endParaRPr>
          </a:p>
        </p:txBody>
      </p:sp>
      <p:sp>
        <p:nvSpPr>
          <p:cNvPr id="713" name="Google Shape;713;p9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b="1">
                <a:solidFill>
                  <a:srgbClr val="595959"/>
                </a:solidFill>
                <a:latin typeface="Roboto"/>
                <a:ea typeface="Roboto"/>
                <a:cs typeface="Roboto"/>
                <a:sym typeface="Roboto"/>
              </a:rPr>
              <a:t>filter()</a:t>
            </a:r>
            <a:r>
              <a:rPr lang="vi" sz="1500">
                <a:solidFill>
                  <a:srgbClr val="595959"/>
                </a:solidFill>
                <a:latin typeface="Roboto"/>
                <a:ea typeface="Roboto"/>
                <a:cs typeface="Roboto"/>
                <a:sym typeface="Roboto"/>
              </a:rPr>
              <a:t> returns a Stream with elements that match a given expression</a:t>
            </a:r>
            <a:endParaRPr sz="1500">
              <a:solidFill>
                <a:srgbClr val="595959"/>
              </a:solidFill>
              <a:latin typeface="Roboto"/>
              <a:ea typeface="Roboto"/>
              <a:cs typeface="Roboto"/>
              <a:sym typeface="Roboto"/>
            </a:endParaRPr>
          </a:p>
          <a:p>
            <a:pPr marL="914400" lvl="1" indent="-323850" algn="l" rtl="0">
              <a:lnSpc>
                <a:spcPct val="150000"/>
              </a:lnSpc>
              <a:spcBef>
                <a:spcPts val="0"/>
              </a:spcBef>
              <a:spcAft>
                <a:spcPts val="0"/>
              </a:spcAft>
              <a:buClr>
                <a:srgbClr val="595959"/>
              </a:buClr>
              <a:buSzPts val="1500"/>
              <a:buFont typeface="Roboto"/>
              <a:buChar char="-"/>
            </a:pPr>
            <a:r>
              <a:rPr lang="vi" sz="1500">
                <a:solidFill>
                  <a:srgbClr val="595959"/>
                </a:solidFill>
                <a:latin typeface="Roboto"/>
                <a:ea typeface="Roboto"/>
                <a:cs typeface="Roboto"/>
                <a:sym typeface="Roboto"/>
              </a:rPr>
              <a:t>signature: Stream&lt;T&gt; filter(Predicate&lt;? super T&gt; predicate)</a:t>
            </a:r>
            <a:endParaRPr sz="1500">
              <a:solidFill>
                <a:srgbClr val="595959"/>
              </a:solidFill>
              <a:latin typeface="Roboto"/>
              <a:ea typeface="Roboto"/>
              <a:cs typeface="Roboto"/>
              <a:sym typeface="Roboto"/>
            </a:endParaRPr>
          </a:p>
          <a:p>
            <a:pPr marL="914400" lvl="0" indent="0" algn="l" rtl="0">
              <a:lnSpc>
                <a:spcPct val="150000"/>
              </a:lnSpc>
              <a:spcBef>
                <a:spcPts val="1200"/>
              </a:spcBef>
              <a:spcAft>
                <a:spcPts val="0"/>
              </a:spcAft>
              <a:buNone/>
            </a:pPr>
            <a:endParaRPr sz="1500">
              <a:solidFill>
                <a:srgbClr val="595959"/>
              </a:solidFill>
              <a:latin typeface="Roboto"/>
              <a:ea typeface="Roboto"/>
              <a:cs typeface="Roboto"/>
              <a:sym typeface="Roboto"/>
            </a:endParaRPr>
          </a:p>
          <a:p>
            <a:pPr marL="914400" lvl="0" indent="0" algn="l" rtl="0">
              <a:lnSpc>
                <a:spcPct val="150000"/>
              </a:lnSpc>
              <a:spcBef>
                <a:spcPts val="1200"/>
              </a:spcBef>
              <a:spcAft>
                <a:spcPts val="0"/>
              </a:spcAft>
              <a:buNone/>
            </a:pPr>
            <a:endParaRPr sz="1500">
              <a:solidFill>
                <a:srgbClr val="595959"/>
              </a:solidFill>
              <a:latin typeface="Roboto"/>
              <a:ea typeface="Roboto"/>
              <a:cs typeface="Roboto"/>
              <a:sym typeface="Roboto"/>
            </a:endParaRPr>
          </a:p>
          <a:p>
            <a:pPr marL="457200" lvl="0" indent="-323850" algn="l" rtl="0">
              <a:lnSpc>
                <a:spcPct val="150000"/>
              </a:lnSpc>
              <a:spcBef>
                <a:spcPts val="1200"/>
              </a:spcBef>
              <a:spcAft>
                <a:spcPts val="0"/>
              </a:spcAft>
              <a:buClr>
                <a:srgbClr val="595959"/>
              </a:buClr>
              <a:buSzPts val="1500"/>
              <a:buFont typeface="Roboto"/>
              <a:buChar char="-"/>
            </a:pPr>
            <a:r>
              <a:rPr lang="vi" sz="1500" b="1">
                <a:solidFill>
                  <a:srgbClr val="595959"/>
                </a:solidFill>
                <a:latin typeface="Roboto"/>
                <a:ea typeface="Roboto"/>
                <a:cs typeface="Roboto"/>
                <a:sym typeface="Roboto"/>
              </a:rPr>
              <a:t>distinct()</a:t>
            </a:r>
            <a:r>
              <a:rPr lang="vi" sz="1500">
                <a:solidFill>
                  <a:srgbClr val="595959"/>
                </a:solidFill>
                <a:latin typeface="Roboto"/>
                <a:ea typeface="Roboto"/>
                <a:cs typeface="Roboto"/>
                <a:sym typeface="Roboto"/>
              </a:rPr>
              <a:t> returns a stream with duplicate values removed</a:t>
            </a:r>
            <a:endParaRPr sz="1500">
              <a:solidFill>
                <a:srgbClr val="595959"/>
              </a:solidFill>
              <a:latin typeface="Roboto"/>
              <a:ea typeface="Roboto"/>
              <a:cs typeface="Roboto"/>
              <a:sym typeface="Roboto"/>
            </a:endParaRPr>
          </a:p>
          <a:p>
            <a:pPr marL="914400" lvl="1" indent="-323850" algn="l" rtl="0">
              <a:lnSpc>
                <a:spcPct val="150000"/>
              </a:lnSpc>
              <a:spcBef>
                <a:spcPts val="0"/>
              </a:spcBef>
              <a:spcAft>
                <a:spcPts val="0"/>
              </a:spcAft>
              <a:buClr>
                <a:srgbClr val="595959"/>
              </a:buClr>
              <a:buSzPts val="1500"/>
              <a:buFont typeface="Roboto"/>
              <a:buChar char="-"/>
            </a:pPr>
            <a:r>
              <a:rPr lang="vi" sz="1500">
                <a:solidFill>
                  <a:srgbClr val="595959"/>
                </a:solidFill>
                <a:latin typeface="Roboto"/>
                <a:ea typeface="Roboto"/>
                <a:cs typeface="Roboto"/>
                <a:sym typeface="Roboto"/>
              </a:rPr>
              <a:t>signature: Stream&lt;T&gt; distinct()</a:t>
            </a:r>
            <a:endParaRPr sz="1500">
              <a:solidFill>
                <a:srgbClr val="595959"/>
              </a:solidFill>
              <a:latin typeface="Roboto"/>
              <a:ea typeface="Roboto"/>
              <a:cs typeface="Roboto"/>
              <a:sym typeface="Roboto"/>
            </a:endParaRPr>
          </a:p>
        </p:txBody>
      </p:sp>
      <p:pic>
        <p:nvPicPr>
          <p:cNvPr id="714" name="Google Shape;714;p99"/>
          <p:cNvPicPr preferRelativeResize="0"/>
          <p:nvPr/>
        </p:nvPicPr>
        <p:blipFill>
          <a:blip r:embed="rId3">
            <a:alphaModFix/>
          </a:blip>
          <a:stretch>
            <a:fillRect/>
          </a:stretch>
        </p:blipFill>
        <p:spPr>
          <a:xfrm>
            <a:off x="901588" y="2095525"/>
            <a:ext cx="7036032" cy="572700"/>
          </a:xfrm>
          <a:prstGeom prst="rect">
            <a:avLst/>
          </a:prstGeom>
          <a:noFill/>
          <a:ln>
            <a:noFill/>
          </a:ln>
        </p:spPr>
      </p:pic>
      <p:pic>
        <p:nvPicPr>
          <p:cNvPr id="715" name="Google Shape;715;p99"/>
          <p:cNvPicPr preferRelativeResize="0"/>
          <p:nvPr/>
        </p:nvPicPr>
        <p:blipFill>
          <a:blip r:embed="rId4">
            <a:alphaModFix/>
          </a:blip>
          <a:stretch>
            <a:fillRect/>
          </a:stretch>
        </p:blipFill>
        <p:spPr>
          <a:xfrm>
            <a:off x="749200" y="3841675"/>
            <a:ext cx="6890600" cy="744000"/>
          </a:xfrm>
          <a:prstGeom prst="rect">
            <a:avLst/>
          </a:prstGeom>
          <a:noFill/>
          <a:ln>
            <a:noFill/>
          </a:ln>
        </p:spPr>
      </p:pic>
      <p:sp>
        <p:nvSpPr>
          <p:cNvPr id="716" name="Google Shape;71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IV.	Common Intermediate Operations</a:t>
            </a:r>
            <a:endParaRPr>
              <a:solidFill>
                <a:srgbClr val="595959"/>
              </a:solidFill>
              <a:latin typeface="Roboto"/>
              <a:ea typeface="Roboto"/>
              <a:cs typeface="Roboto"/>
              <a:sym typeface="Roboto"/>
            </a:endParaRPr>
          </a:p>
        </p:txBody>
      </p:sp>
      <p:sp>
        <p:nvSpPr>
          <p:cNvPr id="722" name="Google Shape;722;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b="1" dirty="0">
                <a:solidFill>
                  <a:srgbClr val="595959"/>
                </a:solidFill>
                <a:latin typeface="Roboto"/>
                <a:ea typeface="Roboto"/>
                <a:cs typeface="Roboto"/>
                <a:sym typeface="Roboto"/>
              </a:rPr>
              <a:t>limit()/skip()</a:t>
            </a:r>
            <a:r>
              <a:rPr lang="vi" sz="1500" dirty="0">
                <a:solidFill>
                  <a:srgbClr val="595959"/>
                </a:solidFill>
                <a:latin typeface="Roboto"/>
                <a:ea typeface="Roboto"/>
                <a:cs typeface="Roboto"/>
                <a:sym typeface="Roboto"/>
              </a:rPr>
              <a:t> make a finite stream smaller, or make a finite stream out of an infinite stream</a:t>
            </a:r>
            <a:endParaRPr sz="1500" dirty="0">
              <a:solidFill>
                <a:srgbClr val="595959"/>
              </a:solidFill>
              <a:latin typeface="Roboto"/>
              <a:ea typeface="Roboto"/>
              <a:cs typeface="Roboto"/>
              <a:sym typeface="Roboto"/>
            </a:endParaRPr>
          </a:p>
          <a:p>
            <a:pPr marL="914400" lvl="1" indent="-323850" algn="l" rtl="0">
              <a:lnSpc>
                <a:spcPct val="150000"/>
              </a:lnSpc>
              <a:spcBef>
                <a:spcPts val="0"/>
              </a:spcBef>
              <a:spcAft>
                <a:spcPts val="0"/>
              </a:spcAft>
              <a:buClr>
                <a:srgbClr val="595959"/>
              </a:buClr>
              <a:buSzPts val="1500"/>
              <a:buFont typeface="Roboto"/>
              <a:buChar char="-"/>
            </a:pPr>
            <a:r>
              <a:rPr lang="vi" sz="1500" dirty="0">
                <a:solidFill>
                  <a:srgbClr val="595959"/>
                </a:solidFill>
                <a:latin typeface="Roboto"/>
                <a:ea typeface="Roboto"/>
                <a:cs typeface="Roboto"/>
                <a:sym typeface="Roboto"/>
              </a:rPr>
              <a:t>signature: Stream&lt;T&gt; limit(int maxSize) &amp; Stream&lt;T&gt; skip(int n)</a:t>
            </a:r>
            <a:endParaRPr sz="1500" dirty="0">
              <a:solidFill>
                <a:srgbClr val="595959"/>
              </a:solidFill>
              <a:latin typeface="Roboto"/>
              <a:ea typeface="Roboto"/>
              <a:cs typeface="Roboto"/>
              <a:sym typeface="Roboto"/>
            </a:endParaRPr>
          </a:p>
          <a:p>
            <a:pPr marL="0" lvl="0" indent="0" algn="l" rtl="0">
              <a:lnSpc>
                <a:spcPct val="150000"/>
              </a:lnSpc>
              <a:spcBef>
                <a:spcPts val="1200"/>
              </a:spcBef>
              <a:spcAft>
                <a:spcPts val="0"/>
              </a:spcAft>
              <a:buNone/>
            </a:pPr>
            <a:endParaRPr sz="1500" dirty="0">
              <a:solidFill>
                <a:srgbClr val="595959"/>
              </a:solidFill>
              <a:latin typeface="Roboto"/>
              <a:ea typeface="Roboto"/>
              <a:cs typeface="Roboto"/>
              <a:sym typeface="Roboto"/>
            </a:endParaRPr>
          </a:p>
          <a:p>
            <a:pPr marL="0" lvl="0" indent="0" algn="l" rtl="0">
              <a:lnSpc>
                <a:spcPct val="150000"/>
              </a:lnSpc>
              <a:spcBef>
                <a:spcPts val="1200"/>
              </a:spcBef>
              <a:spcAft>
                <a:spcPts val="0"/>
              </a:spcAft>
              <a:buNone/>
            </a:pPr>
            <a:endParaRPr sz="1500" dirty="0">
              <a:solidFill>
                <a:srgbClr val="595959"/>
              </a:solidFill>
              <a:latin typeface="Roboto"/>
              <a:ea typeface="Roboto"/>
              <a:cs typeface="Roboto"/>
              <a:sym typeface="Roboto"/>
            </a:endParaRPr>
          </a:p>
          <a:p>
            <a:pPr marL="457200" lvl="0" indent="-323850" algn="l" rtl="0">
              <a:lnSpc>
                <a:spcPct val="150000"/>
              </a:lnSpc>
              <a:spcBef>
                <a:spcPts val="1200"/>
              </a:spcBef>
              <a:spcAft>
                <a:spcPts val="0"/>
              </a:spcAft>
              <a:buClr>
                <a:srgbClr val="595959"/>
              </a:buClr>
              <a:buSzPts val="1500"/>
              <a:buFont typeface="Roboto"/>
              <a:buChar char="-"/>
            </a:pPr>
            <a:r>
              <a:rPr lang="vi" sz="1500" b="1" dirty="0">
                <a:solidFill>
                  <a:srgbClr val="595959"/>
                </a:solidFill>
                <a:latin typeface="Roboto"/>
                <a:ea typeface="Roboto"/>
                <a:cs typeface="Roboto"/>
                <a:sym typeface="Roboto"/>
              </a:rPr>
              <a:t>sorted()</a:t>
            </a:r>
            <a:r>
              <a:rPr lang="vi" sz="1500" dirty="0">
                <a:solidFill>
                  <a:srgbClr val="595959"/>
                </a:solidFill>
                <a:latin typeface="Roboto"/>
                <a:ea typeface="Roboto"/>
                <a:cs typeface="Roboto"/>
                <a:sym typeface="Roboto"/>
              </a:rPr>
              <a:t> returns a stream with the elements sorted, Java uses natural ordering unless we specify a comparator</a:t>
            </a:r>
            <a:endParaRPr sz="1500" dirty="0">
              <a:solidFill>
                <a:srgbClr val="595959"/>
              </a:solidFill>
              <a:latin typeface="Roboto"/>
              <a:ea typeface="Roboto"/>
              <a:cs typeface="Roboto"/>
              <a:sym typeface="Roboto"/>
            </a:endParaRPr>
          </a:p>
          <a:p>
            <a:pPr marL="457200" lvl="0" indent="0" algn="l" rtl="0">
              <a:lnSpc>
                <a:spcPct val="150000"/>
              </a:lnSpc>
              <a:spcBef>
                <a:spcPts val="1200"/>
              </a:spcBef>
              <a:spcAft>
                <a:spcPts val="1200"/>
              </a:spcAft>
              <a:buNone/>
            </a:pPr>
            <a:endParaRPr sz="1500" dirty="0">
              <a:solidFill>
                <a:srgbClr val="595959"/>
              </a:solidFill>
              <a:latin typeface="Roboto"/>
              <a:ea typeface="Roboto"/>
              <a:cs typeface="Roboto"/>
              <a:sym typeface="Roboto"/>
            </a:endParaRPr>
          </a:p>
        </p:txBody>
      </p:sp>
      <p:pic>
        <p:nvPicPr>
          <p:cNvPr id="723" name="Google Shape;723;p100"/>
          <p:cNvPicPr preferRelativeResize="0"/>
          <p:nvPr/>
        </p:nvPicPr>
        <p:blipFill>
          <a:blip r:embed="rId3">
            <a:alphaModFix/>
          </a:blip>
          <a:stretch>
            <a:fillRect/>
          </a:stretch>
        </p:blipFill>
        <p:spPr>
          <a:xfrm>
            <a:off x="870850" y="2048125"/>
            <a:ext cx="5861301" cy="653525"/>
          </a:xfrm>
          <a:prstGeom prst="rect">
            <a:avLst/>
          </a:prstGeom>
          <a:noFill/>
          <a:ln>
            <a:noFill/>
          </a:ln>
        </p:spPr>
      </p:pic>
      <p:pic>
        <p:nvPicPr>
          <p:cNvPr id="724" name="Google Shape;724;p100"/>
          <p:cNvPicPr preferRelativeResize="0"/>
          <p:nvPr/>
        </p:nvPicPr>
        <p:blipFill>
          <a:blip r:embed="rId4">
            <a:alphaModFix/>
          </a:blip>
          <a:stretch>
            <a:fillRect/>
          </a:stretch>
        </p:blipFill>
        <p:spPr>
          <a:xfrm>
            <a:off x="3369775" y="3384825"/>
            <a:ext cx="4972050" cy="619125"/>
          </a:xfrm>
          <a:prstGeom prst="rect">
            <a:avLst/>
          </a:prstGeom>
          <a:noFill/>
          <a:ln>
            <a:noFill/>
          </a:ln>
        </p:spPr>
      </p:pic>
      <p:pic>
        <p:nvPicPr>
          <p:cNvPr id="725" name="Google Shape;725;p100"/>
          <p:cNvPicPr preferRelativeResize="0"/>
          <p:nvPr/>
        </p:nvPicPr>
        <p:blipFill>
          <a:blip r:embed="rId5">
            <a:alphaModFix/>
          </a:blip>
          <a:stretch>
            <a:fillRect/>
          </a:stretch>
        </p:blipFill>
        <p:spPr>
          <a:xfrm>
            <a:off x="900000" y="4072150"/>
            <a:ext cx="5514975" cy="885825"/>
          </a:xfrm>
          <a:prstGeom prst="rect">
            <a:avLst/>
          </a:prstGeom>
          <a:noFill/>
          <a:ln>
            <a:noFill/>
          </a:ln>
        </p:spPr>
      </p:pic>
      <p:sp>
        <p:nvSpPr>
          <p:cNvPr id="726" name="Google Shape;726;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IV.	Common Intermediate Operations</a:t>
            </a:r>
            <a:endParaRPr>
              <a:solidFill>
                <a:srgbClr val="595959"/>
              </a:solidFill>
              <a:latin typeface="Roboto"/>
              <a:ea typeface="Roboto"/>
              <a:cs typeface="Roboto"/>
              <a:sym typeface="Roboto"/>
            </a:endParaRPr>
          </a:p>
        </p:txBody>
      </p:sp>
      <p:sp>
        <p:nvSpPr>
          <p:cNvPr id="732" name="Google Shape;732;p1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b="1">
                <a:solidFill>
                  <a:srgbClr val="595959"/>
                </a:solidFill>
                <a:latin typeface="Roboto"/>
                <a:ea typeface="Roboto"/>
                <a:cs typeface="Roboto"/>
                <a:sym typeface="Roboto"/>
              </a:rPr>
              <a:t>map()</a:t>
            </a:r>
            <a:r>
              <a:rPr lang="vi" sz="1500">
                <a:solidFill>
                  <a:srgbClr val="595959"/>
                </a:solidFill>
                <a:latin typeface="Roboto"/>
                <a:ea typeface="Roboto"/>
                <a:cs typeface="Roboto"/>
                <a:sym typeface="Roboto"/>
              </a:rPr>
              <a:t> </a:t>
            </a:r>
            <a:r>
              <a:rPr lang="vi" sz="1500">
                <a:latin typeface="Roboto"/>
                <a:ea typeface="Roboto"/>
                <a:cs typeface="Roboto"/>
                <a:sym typeface="Roboto"/>
              </a:rPr>
              <a:t>one-to-one mapping from the elements in the stream to the elements of the next step in the stream</a:t>
            </a:r>
            <a:endParaRPr sz="1500">
              <a:latin typeface="Roboto"/>
              <a:ea typeface="Roboto"/>
              <a:cs typeface="Roboto"/>
              <a:sym typeface="Roboto"/>
            </a:endParaRPr>
          </a:p>
          <a:p>
            <a:pPr marL="914400" lvl="1" indent="-323850" algn="l" rtl="0">
              <a:lnSpc>
                <a:spcPct val="150000"/>
              </a:lnSpc>
              <a:spcBef>
                <a:spcPts val="0"/>
              </a:spcBef>
              <a:spcAft>
                <a:spcPts val="0"/>
              </a:spcAft>
              <a:buSzPts val="1500"/>
              <a:buFont typeface="Roboto"/>
              <a:buChar char="-"/>
            </a:pPr>
            <a:r>
              <a:rPr lang="vi" sz="1500">
                <a:latin typeface="Roboto"/>
                <a:ea typeface="Roboto"/>
                <a:cs typeface="Roboto"/>
                <a:sym typeface="Roboto"/>
              </a:rPr>
              <a:t>signature: &lt;R&gt; Stream&lt;R&gt; map(Function&lt;? super T, ? extends R&gt; mapper)</a:t>
            </a:r>
            <a:endParaRPr sz="1500">
              <a:latin typeface="Roboto"/>
              <a:ea typeface="Roboto"/>
              <a:cs typeface="Roboto"/>
              <a:sym typeface="Roboto"/>
            </a:endParaRPr>
          </a:p>
          <a:p>
            <a:pPr marL="0" lvl="0" indent="0" algn="l" rtl="0">
              <a:lnSpc>
                <a:spcPct val="150000"/>
              </a:lnSpc>
              <a:spcBef>
                <a:spcPts val="1200"/>
              </a:spcBef>
              <a:spcAft>
                <a:spcPts val="0"/>
              </a:spcAft>
              <a:buNone/>
            </a:pPr>
            <a:endParaRPr sz="1500">
              <a:latin typeface="Roboto"/>
              <a:ea typeface="Roboto"/>
              <a:cs typeface="Roboto"/>
              <a:sym typeface="Roboto"/>
            </a:endParaRPr>
          </a:p>
          <a:p>
            <a:pPr marL="0" lvl="0" indent="0" algn="l" rtl="0">
              <a:lnSpc>
                <a:spcPct val="150000"/>
              </a:lnSpc>
              <a:spcBef>
                <a:spcPts val="1200"/>
              </a:spcBef>
              <a:spcAft>
                <a:spcPts val="0"/>
              </a:spcAft>
              <a:buNone/>
            </a:pPr>
            <a:endParaRPr sz="100">
              <a:latin typeface="Roboto"/>
              <a:ea typeface="Roboto"/>
              <a:cs typeface="Roboto"/>
              <a:sym typeface="Roboto"/>
            </a:endParaRPr>
          </a:p>
          <a:p>
            <a:pPr marL="457200" lvl="0" indent="-323850" algn="l" rtl="0">
              <a:lnSpc>
                <a:spcPct val="150000"/>
              </a:lnSpc>
              <a:spcBef>
                <a:spcPts val="1200"/>
              </a:spcBef>
              <a:spcAft>
                <a:spcPts val="0"/>
              </a:spcAft>
              <a:buSzPts val="1500"/>
              <a:buFont typeface="Roboto"/>
              <a:buChar char="-"/>
            </a:pPr>
            <a:r>
              <a:rPr lang="vi" sz="1500" b="1">
                <a:latin typeface="Roboto"/>
                <a:ea typeface="Roboto"/>
                <a:cs typeface="Roboto"/>
                <a:sym typeface="Roboto"/>
              </a:rPr>
              <a:t>peek() </a:t>
            </a:r>
            <a:r>
              <a:rPr lang="vi" sz="1500">
                <a:latin typeface="Roboto"/>
                <a:ea typeface="Roboto"/>
                <a:cs typeface="Roboto"/>
                <a:sym typeface="Roboto"/>
              </a:rPr>
              <a:t>perform a stream operation without actually changing the stream</a:t>
            </a:r>
            <a:endParaRPr sz="1500">
              <a:latin typeface="Roboto"/>
              <a:ea typeface="Roboto"/>
              <a:cs typeface="Roboto"/>
              <a:sym typeface="Roboto"/>
            </a:endParaRPr>
          </a:p>
          <a:p>
            <a:pPr marL="914400" lvl="1" indent="-323850" algn="l" rtl="0">
              <a:lnSpc>
                <a:spcPct val="150000"/>
              </a:lnSpc>
              <a:spcBef>
                <a:spcPts val="0"/>
              </a:spcBef>
              <a:spcAft>
                <a:spcPts val="0"/>
              </a:spcAft>
              <a:buSzPts val="1500"/>
              <a:buFont typeface="Roboto"/>
              <a:buChar char="-"/>
            </a:pPr>
            <a:r>
              <a:rPr lang="vi" sz="1500">
                <a:latin typeface="Roboto"/>
                <a:ea typeface="Roboto"/>
                <a:cs typeface="Roboto"/>
                <a:sym typeface="Roboto"/>
              </a:rPr>
              <a:t>signature: signature: Stream&lt;T&gt; peek(Consumer&lt;? super T&gt; action)</a:t>
            </a:r>
            <a:endParaRPr sz="1500">
              <a:latin typeface="Roboto"/>
              <a:ea typeface="Roboto"/>
              <a:cs typeface="Roboto"/>
              <a:sym typeface="Roboto"/>
            </a:endParaRPr>
          </a:p>
          <a:p>
            <a:pPr marL="0" lvl="0" indent="0" algn="l" rtl="0">
              <a:lnSpc>
                <a:spcPct val="150000"/>
              </a:lnSpc>
              <a:spcBef>
                <a:spcPts val="1200"/>
              </a:spcBef>
              <a:spcAft>
                <a:spcPts val="0"/>
              </a:spcAft>
              <a:buNone/>
            </a:pPr>
            <a:endParaRPr sz="1500">
              <a:solidFill>
                <a:srgbClr val="595959"/>
              </a:solidFill>
              <a:latin typeface="Roboto"/>
              <a:ea typeface="Roboto"/>
              <a:cs typeface="Roboto"/>
              <a:sym typeface="Roboto"/>
            </a:endParaRPr>
          </a:p>
          <a:p>
            <a:pPr marL="457200" lvl="0" indent="0" algn="l" rtl="0">
              <a:lnSpc>
                <a:spcPct val="150000"/>
              </a:lnSpc>
              <a:spcBef>
                <a:spcPts val="1200"/>
              </a:spcBef>
              <a:spcAft>
                <a:spcPts val="1200"/>
              </a:spcAft>
              <a:buNone/>
            </a:pPr>
            <a:endParaRPr sz="1500">
              <a:solidFill>
                <a:srgbClr val="595959"/>
              </a:solidFill>
              <a:latin typeface="Roboto"/>
              <a:ea typeface="Roboto"/>
              <a:cs typeface="Roboto"/>
              <a:sym typeface="Roboto"/>
            </a:endParaRPr>
          </a:p>
        </p:txBody>
      </p:sp>
      <p:pic>
        <p:nvPicPr>
          <p:cNvPr id="733" name="Google Shape;733;p101"/>
          <p:cNvPicPr preferRelativeResize="0"/>
          <p:nvPr/>
        </p:nvPicPr>
        <p:blipFill>
          <a:blip r:embed="rId3">
            <a:alphaModFix/>
          </a:blip>
          <a:stretch>
            <a:fillRect/>
          </a:stretch>
        </p:blipFill>
        <p:spPr>
          <a:xfrm>
            <a:off x="839725" y="2274788"/>
            <a:ext cx="5861299" cy="593919"/>
          </a:xfrm>
          <a:prstGeom prst="rect">
            <a:avLst/>
          </a:prstGeom>
          <a:noFill/>
          <a:ln>
            <a:noFill/>
          </a:ln>
        </p:spPr>
      </p:pic>
      <p:pic>
        <p:nvPicPr>
          <p:cNvPr id="734" name="Google Shape;734;p101"/>
          <p:cNvPicPr preferRelativeResize="0"/>
          <p:nvPr/>
        </p:nvPicPr>
        <p:blipFill>
          <a:blip r:embed="rId4">
            <a:alphaModFix/>
          </a:blip>
          <a:stretch>
            <a:fillRect/>
          </a:stretch>
        </p:blipFill>
        <p:spPr>
          <a:xfrm>
            <a:off x="890775" y="3819400"/>
            <a:ext cx="5277525" cy="1218550"/>
          </a:xfrm>
          <a:prstGeom prst="rect">
            <a:avLst/>
          </a:prstGeom>
          <a:noFill/>
          <a:ln>
            <a:noFill/>
          </a:ln>
        </p:spPr>
      </p:pic>
      <p:sp>
        <p:nvSpPr>
          <p:cNvPr id="735" name="Google Shape;735;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IV.	Common Intermediate Operations</a:t>
            </a:r>
            <a:endParaRPr>
              <a:solidFill>
                <a:srgbClr val="595959"/>
              </a:solidFill>
              <a:latin typeface="Roboto"/>
              <a:ea typeface="Roboto"/>
              <a:cs typeface="Roboto"/>
              <a:sym typeface="Roboto"/>
            </a:endParaRPr>
          </a:p>
        </p:txBody>
      </p:sp>
      <p:sp>
        <p:nvSpPr>
          <p:cNvPr id="741" name="Google Shape;741;p10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SzPts val="1500"/>
              <a:buFont typeface="Roboto"/>
              <a:buChar char="-"/>
            </a:pPr>
            <a:r>
              <a:rPr lang="vi" sz="1500" b="1" dirty="0">
                <a:latin typeface="Roboto"/>
                <a:ea typeface="Roboto"/>
                <a:cs typeface="Roboto"/>
                <a:sym typeface="Roboto"/>
              </a:rPr>
              <a:t>flatMap()</a:t>
            </a:r>
            <a:r>
              <a:rPr lang="vi" sz="1500" dirty="0">
                <a:latin typeface="Roboto"/>
                <a:ea typeface="Roboto"/>
                <a:cs typeface="Roboto"/>
                <a:sym typeface="Roboto"/>
              </a:rPr>
              <a:t> takes each element in the stream and makes any elements it contains top-level elements in a single stream</a:t>
            </a:r>
            <a:endParaRPr sz="1500" dirty="0">
              <a:latin typeface="Roboto"/>
              <a:ea typeface="Roboto"/>
              <a:cs typeface="Roboto"/>
              <a:sym typeface="Roboto"/>
            </a:endParaRPr>
          </a:p>
          <a:p>
            <a:pPr marL="914400" lvl="1" indent="-323850" algn="l" rtl="0">
              <a:lnSpc>
                <a:spcPct val="150000"/>
              </a:lnSpc>
              <a:spcBef>
                <a:spcPts val="0"/>
              </a:spcBef>
              <a:spcAft>
                <a:spcPts val="0"/>
              </a:spcAft>
              <a:buSzPts val="1500"/>
              <a:buFont typeface="Roboto"/>
              <a:buChar char="-"/>
            </a:pPr>
            <a:r>
              <a:rPr lang="vi" sz="1500" dirty="0">
                <a:latin typeface="Roboto"/>
                <a:ea typeface="Roboto"/>
                <a:cs typeface="Roboto"/>
                <a:sym typeface="Roboto"/>
              </a:rPr>
              <a:t>&lt;R&gt; Stream&lt;R&gt; flatMap(Function&lt;? super T, ? extends Stream&lt;? extends R&gt;&gt; mapper)</a:t>
            </a:r>
            <a:endParaRPr sz="1500" b="1" dirty="0">
              <a:solidFill>
                <a:srgbClr val="595959"/>
              </a:solidFill>
              <a:latin typeface="Roboto"/>
              <a:ea typeface="Roboto"/>
              <a:cs typeface="Roboto"/>
              <a:sym typeface="Roboto"/>
            </a:endParaRPr>
          </a:p>
        </p:txBody>
      </p:sp>
      <p:pic>
        <p:nvPicPr>
          <p:cNvPr id="742" name="Google Shape;742;p102"/>
          <p:cNvPicPr preferRelativeResize="0"/>
          <p:nvPr/>
        </p:nvPicPr>
        <p:blipFill>
          <a:blip r:embed="rId3">
            <a:alphaModFix/>
          </a:blip>
          <a:stretch>
            <a:fillRect/>
          </a:stretch>
        </p:blipFill>
        <p:spPr>
          <a:xfrm>
            <a:off x="802400" y="2347275"/>
            <a:ext cx="5734050" cy="2543175"/>
          </a:xfrm>
          <a:prstGeom prst="rect">
            <a:avLst/>
          </a:prstGeom>
          <a:noFill/>
          <a:ln>
            <a:noFill/>
          </a:ln>
        </p:spPr>
      </p:pic>
      <p:sp>
        <p:nvSpPr>
          <p:cNvPr id="743" name="Google Shape;74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V.	Handle Exception</a:t>
            </a:r>
            <a:endParaRPr>
              <a:solidFill>
                <a:srgbClr val="595959"/>
              </a:solidFill>
              <a:latin typeface="Roboto"/>
              <a:ea typeface="Roboto"/>
              <a:cs typeface="Roboto"/>
              <a:sym typeface="Roboto"/>
            </a:endParaRPr>
          </a:p>
        </p:txBody>
      </p:sp>
      <p:sp>
        <p:nvSpPr>
          <p:cNvPr id="749" name="Google Shape;749;p1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a:solidFill>
                  <a:srgbClr val="595959"/>
                </a:solidFill>
                <a:latin typeface="Roboto"/>
                <a:ea typeface="Roboto"/>
                <a:cs typeface="Roboto"/>
                <a:sym typeface="Roboto"/>
              </a:rPr>
              <a:t>Avoid polluting the lambda expression with the try/catch block. </a:t>
            </a:r>
            <a:endParaRPr sz="1500">
              <a:solidFill>
                <a:srgbClr val="595959"/>
              </a:solidFill>
              <a:latin typeface="Roboto"/>
              <a:ea typeface="Roboto"/>
              <a:cs typeface="Roboto"/>
              <a:sym typeface="Roboto"/>
            </a:endParaRPr>
          </a:p>
        </p:txBody>
      </p:sp>
      <p:pic>
        <p:nvPicPr>
          <p:cNvPr id="750" name="Google Shape;750;p103"/>
          <p:cNvPicPr preferRelativeResize="0"/>
          <p:nvPr/>
        </p:nvPicPr>
        <p:blipFill>
          <a:blip r:embed="rId3">
            <a:alphaModFix/>
          </a:blip>
          <a:stretch>
            <a:fillRect/>
          </a:stretch>
        </p:blipFill>
        <p:spPr>
          <a:xfrm>
            <a:off x="767250" y="1692225"/>
            <a:ext cx="7523725" cy="2512075"/>
          </a:xfrm>
          <a:prstGeom prst="rect">
            <a:avLst/>
          </a:prstGeom>
          <a:noFill/>
          <a:ln>
            <a:noFill/>
          </a:ln>
        </p:spPr>
      </p:pic>
      <p:sp>
        <p:nvSpPr>
          <p:cNvPr id="751" name="Google Shape;751;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V.	Handle Exception</a:t>
            </a:r>
            <a:endParaRPr>
              <a:solidFill>
                <a:srgbClr val="595959"/>
              </a:solidFill>
              <a:latin typeface="Roboto"/>
              <a:ea typeface="Roboto"/>
              <a:cs typeface="Roboto"/>
              <a:sym typeface="Roboto"/>
            </a:endParaRPr>
          </a:p>
        </p:txBody>
      </p:sp>
      <p:sp>
        <p:nvSpPr>
          <p:cNvPr id="757" name="Google Shape;757;p1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a:solidFill>
                  <a:srgbClr val="595959"/>
                </a:solidFill>
                <a:latin typeface="Roboto"/>
                <a:ea typeface="Roboto"/>
                <a:cs typeface="Roboto"/>
                <a:sym typeface="Roboto"/>
              </a:rPr>
              <a:t>Try to extract the try/catch block into a separate method </a:t>
            </a:r>
            <a:endParaRPr sz="1500">
              <a:solidFill>
                <a:srgbClr val="595959"/>
              </a:solidFill>
              <a:latin typeface="Roboto"/>
              <a:ea typeface="Roboto"/>
              <a:cs typeface="Roboto"/>
              <a:sym typeface="Roboto"/>
            </a:endParaRPr>
          </a:p>
        </p:txBody>
      </p:sp>
      <p:pic>
        <p:nvPicPr>
          <p:cNvPr id="758" name="Google Shape;758;p104"/>
          <p:cNvPicPr preferRelativeResize="0"/>
          <p:nvPr/>
        </p:nvPicPr>
        <p:blipFill>
          <a:blip r:embed="rId3">
            <a:alphaModFix/>
          </a:blip>
          <a:stretch>
            <a:fillRect/>
          </a:stretch>
        </p:blipFill>
        <p:spPr>
          <a:xfrm>
            <a:off x="792100" y="1704225"/>
            <a:ext cx="7102601" cy="2111900"/>
          </a:xfrm>
          <a:prstGeom prst="rect">
            <a:avLst/>
          </a:prstGeom>
          <a:noFill/>
          <a:ln>
            <a:noFill/>
          </a:ln>
        </p:spPr>
      </p:pic>
      <p:pic>
        <p:nvPicPr>
          <p:cNvPr id="759" name="Google Shape;759;p104"/>
          <p:cNvPicPr preferRelativeResize="0"/>
          <p:nvPr/>
        </p:nvPicPr>
        <p:blipFill>
          <a:blip r:embed="rId4">
            <a:alphaModFix/>
          </a:blip>
          <a:stretch>
            <a:fillRect/>
          </a:stretch>
        </p:blipFill>
        <p:spPr>
          <a:xfrm>
            <a:off x="792100" y="3919725"/>
            <a:ext cx="7909576" cy="735775"/>
          </a:xfrm>
          <a:prstGeom prst="rect">
            <a:avLst/>
          </a:prstGeom>
          <a:noFill/>
          <a:ln>
            <a:noFill/>
          </a:ln>
        </p:spPr>
      </p:pic>
      <p:sp>
        <p:nvSpPr>
          <p:cNvPr id="760" name="Google Shape;760;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vi"/>
              <a:t>8</a:t>
            </a:fld>
            <a:endParaRPr/>
          </a:p>
        </p:txBody>
      </p:sp>
      <p:sp>
        <p:nvSpPr>
          <p:cNvPr id="192" name="Google Shape;192;p33"/>
          <p:cNvSpPr txBox="1"/>
          <p:nvPr/>
        </p:nvSpPr>
        <p:spPr>
          <a:xfrm>
            <a:off x="396978" y="915999"/>
            <a:ext cx="80175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1400">
                <a:solidFill>
                  <a:schemeClr val="dk1"/>
                </a:solidFill>
                <a:latin typeface="Calibri"/>
                <a:ea typeface="Calibri"/>
                <a:cs typeface="Calibri"/>
                <a:sym typeface="Calibri"/>
              </a:rPr>
              <a:t>- Generic Interface </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3" name="Google Shape;193;p33"/>
          <p:cNvSpPr txBox="1"/>
          <p:nvPr/>
        </p:nvSpPr>
        <p:spPr>
          <a:xfrm>
            <a:off x="396978" y="1534022"/>
            <a:ext cx="8017500" cy="136230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dk1"/>
              </a:buClr>
              <a:buSzPts val="1400"/>
              <a:buFont typeface="Calibri"/>
              <a:buChar char="-"/>
            </a:pPr>
            <a:r>
              <a:rPr lang="vi" sz="1400">
                <a:solidFill>
                  <a:schemeClr val="dk1"/>
                </a:solidFill>
                <a:latin typeface="Calibri"/>
                <a:ea typeface="Calibri"/>
                <a:cs typeface="Calibri"/>
                <a:sym typeface="Calibri"/>
              </a:rPr>
              <a:t>Comparable là một ví dụ khá dễ hiểu về Generic Interface</a:t>
            </a:r>
            <a:endParaRPr sz="1100"/>
          </a:p>
          <a:p>
            <a:pPr marL="215900" marR="0" lvl="0" indent="-12700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a:p>
            <a:pPr marL="215900" marR="0" lvl="0" indent="-12700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a:p>
            <a:pPr marL="215900" marR="0" lvl="0" indent="-12700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a:p>
            <a:pPr marL="215900" marR="0" lvl="0" indent="-12700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vi" sz="1400">
                <a:solidFill>
                  <a:schemeClr val="dk1"/>
                </a:solidFill>
                <a:latin typeface="Calibri"/>
                <a:ea typeface="Calibri"/>
                <a:cs typeface="Calibri"/>
                <a:sym typeface="Calibri"/>
              </a:rPr>
              <a:t>- Chúng ta cũng có thể truyền nhiều Type – Parameter.  </a:t>
            </a:r>
            <a:endParaRPr sz="1100"/>
          </a:p>
        </p:txBody>
      </p:sp>
      <p:pic>
        <p:nvPicPr>
          <p:cNvPr id="194" name="Google Shape;194;p33"/>
          <p:cNvPicPr preferRelativeResize="0"/>
          <p:nvPr/>
        </p:nvPicPr>
        <p:blipFill rotWithShape="1">
          <a:blip r:embed="rId3">
            <a:alphaModFix/>
          </a:blip>
          <a:srcRect/>
          <a:stretch/>
        </p:blipFill>
        <p:spPr>
          <a:xfrm>
            <a:off x="5308395" y="1039420"/>
            <a:ext cx="2280285" cy="1074896"/>
          </a:xfrm>
          <a:prstGeom prst="rect">
            <a:avLst/>
          </a:prstGeom>
          <a:noFill/>
          <a:ln>
            <a:noFill/>
          </a:ln>
        </p:spPr>
      </p:pic>
      <p:pic>
        <p:nvPicPr>
          <p:cNvPr id="195" name="Google Shape;195;p33"/>
          <p:cNvPicPr preferRelativeResize="0"/>
          <p:nvPr/>
        </p:nvPicPr>
        <p:blipFill rotWithShape="1">
          <a:blip r:embed="rId4">
            <a:alphaModFix/>
          </a:blip>
          <a:srcRect/>
          <a:stretch/>
        </p:blipFill>
        <p:spPr>
          <a:xfrm>
            <a:off x="5308395" y="2662361"/>
            <a:ext cx="2280285" cy="772946"/>
          </a:xfrm>
          <a:prstGeom prst="rect">
            <a:avLst/>
          </a:prstGeom>
          <a:noFill/>
          <a:ln>
            <a:noFill/>
          </a:ln>
        </p:spPr>
      </p:pic>
      <p:sp>
        <p:nvSpPr>
          <p:cNvPr id="196" name="Google Shape;196;p33"/>
          <p:cNvSpPr txBox="1"/>
          <p:nvPr/>
        </p:nvSpPr>
        <p:spPr>
          <a:xfrm>
            <a:off x="361603" y="313273"/>
            <a:ext cx="47508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2700" b="1">
                <a:solidFill>
                  <a:schemeClr val="dk1"/>
                </a:solidFill>
                <a:latin typeface="Calibri"/>
                <a:ea typeface="Calibri"/>
                <a:cs typeface="Calibri"/>
                <a:sym typeface="Calibri"/>
              </a:rPr>
              <a:t>GENERIC</a:t>
            </a:r>
            <a:endParaRPr sz="11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765" name="Google Shape;765;p105"/>
          <p:cNvPicPr preferRelativeResize="0"/>
          <p:nvPr/>
        </p:nvPicPr>
        <p:blipFill>
          <a:blip r:embed="rId3">
            <a:alphaModFix/>
          </a:blip>
          <a:stretch>
            <a:fillRect/>
          </a:stretch>
        </p:blipFill>
        <p:spPr>
          <a:xfrm>
            <a:off x="5306097" y="1693788"/>
            <a:ext cx="3453575" cy="3525901"/>
          </a:xfrm>
          <a:prstGeom prst="rect">
            <a:avLst/>
          </a:prstGeom>
          <a:noFill/>
          <a:ln>
            <a:noFill/>
          </a:ln>
        </p:spPr>
      </p:pic>
      <p:sp>
        <p:nvSpPr>
          <p:cNvPr id="766" name="Google Shape;766;p1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VI.	Parallel Stream</a:t>
            </a:r>
            <a:endParaRPr>
              <a:solidFill>
                <a:srgbClr val="595959"/>
              </a:solidFill>
              <a:latin typeface="Roboto"/>
              <a:ea typeface="Roboto"/>
              <a:cs typeface="Roboto"/>
              <a:sym typeface="Roboto"/>
            </a:endParaRPr>
          </a:p>
        </p:txBody>
      </p:sp>
      <p:sp>
        <p:nvSpPr>
          <p:cNvPr id="767" name="Google Shape;767;p1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dirty="0">
                <a:solidFill>
                  <a:srgbClr val="595959"/>
                </a:solidFill>
                <a:latin typeface="Roboto"/>
                <a:ea typeface="Roboto"/>
                <a:cs typeface="Roboto"/>
                <a:sym typeface="Roboto"/>
              </a:rPr>
              <a:t>A parallel stream splits its elements into multiple substreams, processing in different threads. </a:t>
            </a:r>
            <a:endParaRPr sz="1500" dirty="0">
              <a:solidFill>
                <a:srgbClr val="595959"/>
              </a:solidFill>
              <a:latin typeface="Roboto"/>
              <a:ea typeface="Roboto"/>
              <a:cs typeface="Roboto"/>
              <a:sym typeface="Roboto"/>
            </a:endParaRPr>
          </a:p>
          <a:p>
            <a:pPr marL="457200" lvl="0" indent="-323850" algn="l" rtl="0">
              <a:lnSpc>
                <a:spcPct val="150000"/>
              </a:lnSpc>
              <a:spcBef>
                <a:spcPts val="0"/>
              </a:spcBef>
              <a:spcAft>
                <a:spcPts val="0"/>
              </a:spcAft>
              <a:buClr>
                <a:srgbClr val="595959"/>
              </a:buClr>
              <a:buSzPts val="1500"/>
              <a:buFont typeface="Roboto"/>
              <a:buChar char="-"/>
            </a:pPr>
            <a:r>
              <a:rPr lang="vi" sz="1500" dirty="0">
                <a:solidFill>
                  <a:srgbClr val="595959"/>
                </a:solidFill>
                <a:latin typeface="Roboto"/>
                <a:ea typeface="Roboto"/>
                <a:cs typeface="Roboto"/>
                <a:sym typeface="Roboto"/>
              </a:rPr>
              <a:t>Aggregate operations iterate over and process these substreams in parallel and then combine the results.</a:t>
            </a:r>
            <a:endParaRPr sz="1500" dirty="0">
              <a:solidFill>
                <a:srgbClr val="595959"/>
              </a:solidFill>
              <a:latin typeface="Roboto"/>
              <a:ea typeface="Roboto"/>
              <a:cs typeface="Roboto"/>
              <a:sym typeface="Roboto"/>
            </a:endParaRPr>
          </a:p>
        </p:txBody>
      </p:sp>
      <p:pic>
        <p:nvPicPr>
          <p:cNvPr id="768" name="Google Shape;768;p105"/>
          <p:cNvPicPr preferRelativeResize="0"/>
          <p:nvPr/>
        </p:nvPicPr>
        <p:blipFill>
          <a:blip r:embed="rId4">
            <a:alphaModFix/>
          </a:blip>
          <a:stretch>
            <a:fillRect/>
          </a:stretch>
        </p:blipFill>
        <p:spPr>
          <a:xfrm>
            <a:off x="186236" y="2646380"/>
            <a:ext cx="4858375" cy="2151675"/>
          </a:xfrm>
          <a:prstGeom prst="rect">
            <a:avLst/>
          </a:prstGeom>
          <a:noFill/>
          <a:ln>
            <a:noFill/>
          </a:ln>
        </p:spPr>
      </p:pic>
      <p:sp>
        <p:nvSpPr>
          <p:cNvPr id="769" name="Google Shape;769;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VI.	Parallel Stream</a:t>
            </a:r>
            <a:endParaRPr>
              <a:solidFill>
                <a:srgbClr val="595959"/>
              </a:solidFill>
              <a:latin typeface="Roboto"/>
              <a:ea typeface="Roboto"/>
              <a:cs typeface="Roboto"/>
              <a:sym typeface="Roboto"/>
            </a:endParaRPr>
          </a:p>
        </p:txBody>
      </p:sp>
      <p:sp>
        <p:nvSpPr>
          <p:cNvPr id="775" name="Google Shape;775;p1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a:solidFill>
                  <a:srgbClr val="595959"/>
                </a:solidFill>
                <a:latin typeface="Roboto"/>
                <a:ea typeface="Roboto"/>
                <a:cs typeface="Roboto"/>
                <a:sym typeface="Roboto"/>
              </a:rPr>
              <a:t>For Collection or an array, parallelStream() is used, else parallel() should be used</a:t>
            </a:r>
            <a:endParaRPr sz="1500">
              <a:solidFill>
                <a:srgbClr val="595959"/>
              </a:solidFill>
              <a:latin typeface="Roboto"/>
              <a:ea typeface="Roboto"/>
              <a:cs typeface="Roboto"/>
              <a:sym typeface="Roboto"/>
            </a:endParaRPr>
          </a:p>
        </p:txBody>
      </p:sp>
      <p:pic>
        <p:nvPicPr>
          <p:cNvPr id="776" name="Google Shape;776;p106"/>
          <p:cNvPicPr preferRelativeResize="0"/>
          <p:nvPr/>
        </p:nvPicPr>
        <p:blipFill>
          <a:blip r:embed="rId3">
            <a:alphaModFix/>
          </a:blip>
          <a:stretch>
            <a:fillRect/>
          </a:stretch>
        </p:blipFill>
        <p:spPr>
          <a:xfrm>
            <a:off x="848988" y="1704325"/>
            <a:ext cx="6955586" cy="1328726"/>
          </a:xfrm>
          <a:prstGeom prst="rect">
            <a:avLst/>
          </a:prstGeom>
          <a:noFill/>
          <a:ln>
            <a:noFill/>
          </a:ln>
        </p:spPr>
      </p:pic>
      <p:pic>
        <p:nvPicPr>
          <p:cNvPr id="777" name="Google Shape;777;p106"/>
          <p:cNvPicPr preferRelativeResize="0"/>
          <p:nvPr/>
        </p:nvPicPr>
        <p:blipFill>
          <a:blip r:embed="rId4">
            <a:alphaModFix/>
          </a:blip>
          <a:stretch>
            <a:fillRect/>
          </a:stretch>
        </p:blipFill>
        <p:spPr>
          <a:xfrm>
            <a:off x="777025" y="3224544"/>
            <a:ext cx="6955586" cy="647032"/>
          </a:xfrm>
          <a:prstGeom prst="rect">
            <a:avLst/>
          </a:prstGeom>
          <a:noFill/>
          <a:ln>
            <a:noFill/>
          </a:ln>
        </p:spPr>
      </p:pic>
      <p:sp>
        <p:nvSpPr>
          <p:cNvPr id="778" name="Google Shape;778;p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1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VI.	Parallel Stream</a:t>
            </a:r>
            <a:endParaRPr>
              <a:solidFill>
                <a:srgbClr val="595959"/>
              </a:solidFill>
              <a:latin typeface="Roboto"/>
              <a:ea typeface="Roboto"/>
              <a:cs typeface="Roboto"/>
              <a:sym typeface="Roboto"/>
            </a:endParaRPr>
          </a:p>
        </p:txBody>
      </p:sp>
      <p:sp>
        <p:nvSpPr>
          <p:cNvPr id="784" name="Google Shape;784;p107"/>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a:solidFill>
                  <a:srgbClr val="595959"/>
                </a:solidFill>
                <a:latin typeface="Roboto"/>
                <a:ea typeface="Roboto"/>
                <a:cs typeface="Roboto"/>
                <a:sym typeface="Roboto"/>
              </a:rPr>
              <a:t>How Parallel Stream works internally?</a:t>
            </a:r>
            <a:endParaRPr sz="1500">
              <a:solidFill>
                <a:srgbClr val="595959"/>
              </a:solidFill>
              <a:latin typeface="Roboto"/>
              <a:ea typeface="Roboto"/>
              <a:cs typeface="Roboto"/>
              <a:sym typeface="Roboto"/>
            </a:endParaRPr>
          </a:p>
          <a:p>
            <a:pPr marL="914400" lvl="1" indent="-323850" algn="l" rtl="0">
              <a:lnSpc>
                <a:spcPct val="150000"/>
              </a:lnSpc>
              <a:spcBef>
                <a:spcPts val="0"/>
              </a:spcBef>
              <a:spcAft>
                <a:spcPts val="0"/>
              </a:spcAft>
              <a:buClr>
                <a:srgbClr val="595959"/>
              </a:buClr>
              <a:buSzPts val="1500"/>
              <a:buFont typeface="Roboto"/>
              <a:buChar char="-"/>
            </a:pPr>
            <a:r>
              <a:rPr lang="vi" sz="1500">
                <a:solidFill>
                  <a:srgbClr val="595959"/>
                </a:solidFill>
                <a:latin typeface="Roboto"/>
                <a:ea typeface="Roboto"/>
                <a:cs typeface="Roboto"/>
                <a:sym typeface="Roboto"/>
              </a:rPr>
              <a:t>Boolean flag is set to signal that all the operations that follow the invocation to parallel</a:t>
            </a:r>
            <a:endParaRPr sz="1500">
              <a:solidFill>
                <a:srgbClr val="595959"/>
              </a:solidFill>
              <a:latin typeface="Roboto"/>
              <a:ea typeface="Roboto"/>
              <a:cs typeface="Roboto"/>
              <a:sym typeface="Roboto"/>
            </a:endParaRPr>
          </a:p>
          <a:p>
            <a:pPr marL="914400" lvl="1" indent="-323850" algn="l" rtl="0">
              <a:lnSpc>
                <a:spcPct val="150000"/>
              </a:lnSpc>
              <a:spcBef>
                <a:spcPts val="0"/>
              </a:spcBef>
              <a:spcAft>
                <a:spcPts val="0"/>
              </a:spcAft>
              <a:buClr>
                <a:srgbClr val="595959"/>
              </a:buClr>
              <a:buSzPts val="1500"/>
              <a:buChar char="-"/>
            </a:pPr>
            <a:r>
              <a:rPr lang="vi" sz="1500">
                <a:solidFill>
                  <a:srgbClr val="595959"/>
                </a:solidFill>
              </a:rPr>
              <a:t>java.util.stream library uses the fork-join framework for implementing parallel execution.</a:t>
            </a:r>
            <a:endParaRPr sz="1500">
              <a:solidFill>
                <a:srgbClr val="595959"/>
              </a:solidFill>
            </a:endParaRPr>
          </a:p>
          <a:p>
            <a:pPr marL="914400" lvl="1" indent="-323850" algn="l" rtl="0">
              <a:lnSpc>
                <a:spcPct val="150000"/>
              </a:lnSpc>
              <a:spcBef>
                <a:spcPts val="0"/>
              </a:spcBef>
              <a:spcAft>
                <a:spcPts val="0"/>
              </a:spcAft>
              <a:buClr>
                <a:srgbClr val="595959"/>
              </a:buClr>
              <a:buSzPts val="1500"/>
              <a:buFont typeface="Roboto"/>
              <a:buChar char="-"/>
            </a:pPr>
            <a:r>
              <a:rPr lang="vi" sz="1500">
                <a:solidFill>
                  <a:srgbClr val="595959"/>
                </a:solidFill>
                <a:latin typeface="Roboto"/>
                <a:ea typeface="Roboto"/>
                <a:cs typeface="Roboto"/>
                <a:sym typeface="Roboto"/>
              </a:rPr>
              <a:t>ForkJoinPool.commonPool() with </a:t>
            </a:r>
            <a:r>
              <a:rPr lang="vi" sz="1500" b="1">
                <a:solidFill>
                  <a:srgbClr val="595959"/>
                </a:solidFill>
              </a:rPr>
              <a:t>work-stealing</a:t>
            </a:r>
            <a:r>
              <a:rPr lang="vi" sz="1500">
                <a:solidFill>
                  <a:srgbClr val="595959"/>
                </a:solidFill>
                <a:latin typeface="Roboto"/>
                <a:ea typeface="Roboto"/>
                <a:cs typeface="Roboto"/>
                <a:sym typeface="Roboto"/>
              </a:rPr>
              <a:t> </a:t>
            </a:r>
            <a:r>
              <a:rPr lang="vi" sz="1500">
                <a:solidFill>
                  <a:srgbClr val="595959"/>
                </a:solidFill>
              </a:rPr>
              <a:t>as</a:t>
            </a:r>
            <a:r>
              <a:rPr lang="vi" sz="1500">
                <a:solidFill>
                  <a:srgbClr val="595959"/>
                </a:solidFill>
                <a:latin typeface="Roboto"/>
                <a:ea typeface="Roboto"/>
                <a:cs typeface="Roboto"/>
                <a:sym typeface="Roboto"/>
              </a:rPr>
              <a:t> scheduling strategy</a:t>
            </a:r>
            <a:endParaRPr sz="1500">
              <a:solidFill>
                <a:srgbClr val="595959"/>
              </a:solidFill>
              <a:latin typeface="Roboto"/>
              <a:ea typeface="Roboto"/>
              <a:cs typeface="Roboto"/>
              <a:sym typeface="Roboto"/>
            </a:endParaRPr>
          </a:p>
          <a:p>
            <a:pPr marL="914400" lvl="1" indent="-323850" algn="l" rtl="0">
              <a:lnSpc>
                <a:spcPct val="150000"/>
              </a:lnSpc>
              <a:spcBef>
                <a:spcPts val="0"/>
              </a:spcBef>
              <a:spcAft>
                <a:spcPts val="0"/>
              </a:spcAft>
              <a:buClr>
                <a:srgbClr val="595959"/>
              </a:buClr>
              <a:buSzPts val="1500"/>
              <a:buFont typeface="Roboto"/>
              <a:buChar char="-"/>
            </a:pPr>
            <a:r>
              <a:rPr lang="vi" sz="1500">
                <a:solidFill>
                  <a:srgbClr val="595959"/>
                </a:solidFill>
              </a:rPr>
              <a:t>By </a:t>
            </a:r>
            <a:r>
              <a:rPr lang="vi" sz="1500">
                <a:solidFill>
                  <a:srgbClr val="595959"/>
                </a:solidFill>
                <a:latin typeface="Roboto"/>
                <a:ea typeface="Roboto"/>
                <a:cs typeface="Roboto"/>
                <a:sym typeface="Roboto"/>
              </a:rPr>
              <a:t>default #threads = #processors, as returned by </a:t>
            </a:r>
            <a:r>
              <a:rPr lang="vi" sz="1300">
                <a:solidFill>
                  <a:srgbClr val="595959"/>
                </a:solidFill>
                <a:latin typeface="Roboto"/>
                <a:ea typeface="Roboto"/>
                <a:cs typeface="Roboto"/>
                <a:sym typeface="Roboto"/>
              </a:rPr>
              <a:t>Runtime.getRuntime().availableProcessors()</a:t>
            </a:r>
            <a:endParaRPr sz="1300">
              <a:solidFill>
                <a:srgbClr val="595959"/>
              </a:solidFill>
              <a:latin typeface="Roboto"/>
              <a:ea typeface="Roboto"/>
              <a:cs typeface="Roboto"/>
              <a:sym typeface="Roboto"/>
            </a:endParaRPr>
          </a:p>
          <a:p>
            <a:pPr marL="914400" lvl="1" indent="-323850" algn="l" rtl="0">
              <a:lnSpc>
                <a:spcPct val="150000"/>
              </a:lnSpc>
              <a:spcBef>
                <a:spcPts val="0"/>
              </a:spcBef>
              <a:spcAft>
                <a:spcPts val="0"/>
              </a:spcAft>
              <a:buClr>
                <a:srgbClr val="595959"/>
              </a:buClr>
              <a:buSzPts val="1500"/>
              <a:buFont typeface="Roboto"/>
              <a:buChar char="-"/>
            </a:pPr>
            <a:r>
              <a:rPr lang="vi" sz="1500">
                <a:solidFill>
                  <a:srgbClr val="595959"/>
                </a:solidFill>
                <a:latin typeface="Roboto"/>
                <a:ea typeface="Roboto"/>
                <a:cs typeface="Roboto"/>
                <a:sym typeface="Roboto"/>
              </a:rPr>
              <a:t>The fork/join framework: recursively split a parallelizable task into smaller tasks then combine the results of each subtask to produce the overall result</a:t>
            </a:r>
            <a:endParaRPr sz="1500">
              <a:solidFill>
                <a:srgbClr val="595959"/>
              </a:solidFill>
              <a:latin typeface="Roboto"/>
              <a:ea typeface="Roboto"/>
              <a:cs typeface="Roboto"/>
              <a:sym typeface="Roboto"/>
            </a:endParaRPr>
          </a:p>
        </p:txBody>
      </p:sp>
      <p:sp>
        <p:nvSpPr>
          <p:cNvPr id="785" name="Google Shape;785;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pic>
        <p:nvPicPr>
          <p:cNvPr id="790" name="Google Shape;790;p108"/>
          <p:cNvPicPr preferRelativeResize="0"/>
          <p:nvPr/>
        </p:nvPicPr>
        <p:blipFill>
          <a:blip r:embed="rId3">
            <a:alphaModFix/>
          </a:blip>
          <a:stretch>
            <a:fillRect/>
          </a:stretch>
        </p:blipFill>
        <p:spPr>
          <a:xfrm>
            <a:off x="3390801" y="595875"/>
            <a:ext cx="5188200" cy="4248826"/>
          </a:xfrm>
          <a:prstGeom prst="rect">
            <a:avLst/>
          </a:prstGeom>
          <a:noFill/>
          <a:ln>
            <a:noFill/>
          </a:ln>
        </p:spPr>
      </p:pic>
      <p:sp>
        <p:nvSpPr>
          <p:cNvPr id="791" name="Google Shape;791;p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VI.	Parallel Stream</a:t>
            </a:r>
            <a:endParaRPr>
              <a:solidFill>
                <a:srgbClr val="595959"/>
              </a:solidFill>
              <a:latin typeface="Roboto"/>
              <a:ea typeface="Roboto"/>
              <a:cs typeface="Roboto"/>
              <a:sym typeface="Roboto"/>
            </a:endParaRPr>
          </a:p>
        </p:txBody>
      </p:sp>
      <p:sp>
        <p:nvSpPr>
          <p:cNvPr id="792" name="Google Shape;792;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VI.	Parallel Stream</a:t>
            </a:r>
            <a:endParaRPr>
              <a:solidFill>
                <a:srgbClr val="595959"/>
              </a:solidFill>
              <a:latin typeface="Roboto"/>
              <a:ea typeface="Roboto"/>
              <a:cs typeface="Roboto"/>
              <a:sym typeface="Roboto"/>
            </a:endParaRPr>
          </a:p>
        </p:txBody>
      </p:sp>
      <p:sp>
        <p:nvSpPr>
          <p:cNvPr id="798" name="Google Shape;798;p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595959"/>
              </a:buClr>
              <a:buSzPts val="1500"/>
              <a:buFont typeface="Roboto"/>
              <a:buChar char="-"/>
            </a:pPr>
            <a:r>
              <a:rPr lang="vi" sz="1500">
                <a:solidFill>
                  <a:srgbClr val="595959"/>
                </a:solidFill>
                <a:latin typeface="Roboto"/>
                <a:ea typeface="Roboto"/>
                <a:cs typeface="Roboto"/>
                <a:sym typeface="Roboto"/>
              </a:rPr>
              <a:t>When parallel stream?</a:t>
            </a:r>
            <a:endParaRPr sz="1500">
              <a:solidFill>
                <a:srgbClr val="595959"/>
              </a:solidFill>
              <a:latin typeface="Roboto"/>
              <a:ea typeface="Roboto"/>
              <a:cs typeface="Roboto"/>
              <a:sym typeface="Roboto"/>
            </a:endParaRPr>
          </a:p>
          <a:p>
            <a:pPr marL="914400" lvl="1" indent="-323850" algn="l" rtl="0">
              <a:lnSpc>
                <a:spcPct val="150000"/>
              </a:lnSpc>
              <a:spcBef>
                <a:spcPts val="0"/>
              </a:spcBef>
              <a:spcAft>
                <a:spcPts val="0"/>
              </a:spcAft>
              <a:buClr>
                <a:srgbClr val="595959"/>
              </a:buClr>
              <a:buSzPts val="1500"/>
              <a:buFont typeface="Roboto"/>
              <a:buChar char="-"/>
            </a:pPr>
            <a:r>
              <a:rPr lang="vi" sz="1500">
                <a:solidFill>
                  <a:srgbClr val="595959"/>
                </a:solidFill>
                <a:latin typeface="Roboto"/>
                <a:ea typeface="Roboto"/>
                <a:cs typeface="Roboto"/>
                <a:sym typeface="Roboto"/>
              </a:rPr>
              <a:t>parallel streams isn’t always the best choice, since it doesn’t maintain stream order</a:t>
            </a:r>
            <a:endParaRPr sz="1500">
              <a:solidFill>
                <a:srgbClr val="595959"/>
              </a:solidFill>
              <a:latin typeface="Roboto"/>
              <a:ea typeface="Roboto"/>
              <a:cs typeface="Roboto"/>
              <a:sym typeface="Roboto"/>
            </a:endParaRPr>
          </a:p>
          <a:p>
            <a:pPr marL="914400" lvl="1" indent="-323850" algn="l" rtl="0">
              <a:lnSpc>
                <a:spcPct val="150000"/>
              </a:lnSpc>
              <a:spcBef>
                <a:spcPts val="0"/>
              </a:spcBef>
              <a:spcAft>
                <a:spcPts val="0"/>
              </a:spcAft>
              <a:buClr>
                <a:srgbClr val="595959"/>
              </a:buClr>
              <a:buSzPts val="1500"/>
              <a:buFont typeface="Roboto"/>
              <a:buChar char="-"/>
            </a:pPr>
            <a:r>
              <a:rPr lang="vi" sz="1500">
                <a:solidFill>
                  <a:srgbClr val="595959"/>
                </a:solidFill>
                <a:latin typeface="Roboto"/>
                <a:ea typeface="Roboto"/>
                <a:cs typeface="Roboto"/>
                <a:sym typeface="Roboto"/>
              </a:rPr>
              <a:t>There are certain instances in which we need the code to be executed in a certain order and in these cases, we better use sequential streams to perform our task at the cost of performance</a:t>
            </a:r>
            <a:endParaRPr sz="1500">
              <a:solidFill>
                <a:srgbClr val="595959"/>
              </a:solidFill>
              <a:latin typeface="Roboto"/>
              <a:ea typeface="Roboto"/>
              <a:cs typeface="Roboto"/>
              <a:sym typeface="Roboto"/>
            </a:endParaRPr>
          </a:p>
          <a:p>
            <a:pPr marL="914400" lvl="1" indent="-323850" algn="l" rtl="0">
              <a:lnSpc>
                <a:spcPct val="150000"/>
              </a:lnSpc>
              <a:spcBef>
                <a:spcPts val="0"/>
              </a:spcBef>
              <a:spcAft>
                <a:spcPts val="0"/>
              </a:spcAft>
              <a:buClr>
                <a:srgbClr val="595959"/>
              </a:buClr>
              <a:buSzPts val="1500"/>
              <a:buFont typeface="Roboto"/>
              <a:buChar char="-"/>
            </a:pPr>
            <a:r>
              <a:rPr lang="vi" sz="1500">
                <a:solidFill>
                  <a:srgbClr val="595959"/>
                </a:solidFill>
                <a:latin typeface="Roboto"/>
                <a:ea typeface="Roboto"/>
                <a:cs typeface="Roboto"/>
                <a:sym typeface="Roboto"/>
              </a:rPr>
              <a:t>Performance difference between the two kinds of streams is only of concern for large scale programs or complex projects</a:t>
            </a:r>
            <a:endParaRPr sz="1500">
              <a:solidFill>
                <a:srgbClr val="595959"/>
              </a:solidFill>
              <a:latin typeface="Roboto"/>
              <a:ea typeface="Roboto"/>
              <a:cs typeface="Roboto"/>
              <a:sym typeface="Roboto"/>
            </a:endParaRPr>
          </a:p>
          <a:p>
            <a:pPr marL="914400" lvl="0" indent="0" algn="l" rtl="0">
              <a:lnSpc>
                <a:spcPct val="150000"/>
              </a:lnSpc>
              <a:spcBef>
                <a:spcPts val="1200"/>
              </a:spcBef>
              <a:spcAft>
                <a:spcPts val="1200"/>
              </a:spcAft>
              <a:buNone/>
            </a:pPr>
            <a:r>
              <a:rPr lang="vi" sz="1500">
                <a:solidFill>
                  <a:srgbClr val="595959"/>
                </a:solidFill>
                <a:latin typeface="Roboto"/>
                <a:ea typeface="Roboto"/>
                <a:cs typeface="Roboto"/>
                <a:sym typeface="Roboto"/>
              </a:rPr>
              <a:t>-&gt; should consider using Parallel Streams when the sequential stream behaves poorly.</a:t>
            </a:r>
            <a:endParaRPr sz="1500">
              <a:solidFill>
                <a:srgbClr val="595959"/>
              </a:solidFill>
              <a:latin typeface="Roboto"/>
              <a:ea typeface="Roboto"/>
              <a:cs typeface="Roboto"/>
              <a:sym typeface="Roboto"/>
            </a:endParaRPr>
          </a:p>
        </p:txBody>
      </p:sp>
      <p:sp>
        <p:nvSpPr>
          <p:cNvPr id="799" name="Google Shape;799;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595959"/>
                </a:solidFill>
                <a:latin typeface="Roboto"/>
                <a:ea typeface="Roboto"/>
                <a:cs typeface="Roboto"/>
                <a:sym typeface="Roboto"/>
              </a:rPr>
              <a:t>VIII.  References</a:t>
            </a:r>
            <a:endParaRPr>
              <a:solidFill>
                <a:srgbClr val="595959"/>
              </a:solidFill>
              <a:latin typeface="Roboto"/>
              <a:ea typeface="Roboto"/>
              <a:cs typeface="Roboto"/>
              <a:sym typeface="Roboto"/>
            </a:endParaRPr>
          </a:p>
        </p:txBody>
      </p:sp>
      <p:sp>
        <p:nvSpPr>
          <p:cNvPr id="805" name="Google Shape;805;p110"/>
          <p:cNvSpPr txBox="1">
            <a:spLocks noGrp="1"/>
          </p:cNvSpPr>
          <p:nvPr>
            <p:ph type="body" idx="1"/>
          </p:nvPr>
        </p:nvSpPr>
        <p:spPr>
          <a:xfrm>
            <a:off x="311700" y="1152475"/>
            <a:ext cx="8832300" cy="39909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Clr>
                <a:srgbClr val="595959"/>
              </a:buClr>
              <a:buSzPts val="1900"/>
              <a:buFont typeface="Roboto"/>
              <a:buChar char="-"/>
            </a:pPr>
            <a:r>
              <a:rPr lang="vi" sz="1200">
                <a:solidFill>
                  <a:srgbClr val="595959"/>
                </a:solidFill>
                <a:latin typeface="Roboto"/>
                <a:ea typeface="Roboto"/>
                <a:cs typeface="Roboto"/>
                <a:sym typeface="Roboto"/>
              </a:rPr>
              <a:t>Jeanne Boyarsky, Scott Selikoff - OCP Oracle Certified Professional Java SE 11 Programmer I Study Guide</a:t>
            </a:r>
            <a:endParaRPr sz="1200">
              <a:solidFill>
                <a:srgbClr val="595959"/>
              </a:solidFill>
              <a:latin typeface="Roboto"/>
              <a:ea typeface="Roboto"/>
              <a:cs typeface="Roboto"/>
              <a:sym typeface="Roboto"/>
            </a:endParaRPr>
          </a:p>
          <a:p>
            <a:pPr marL="457200" lvl="0" indent="-349250" algn="l" rtl="0">
              <a:spcBef>
                <a:spcPts val="0"/>
              </a:spcBef>
              <a:spcAft>
                <a:spcPts val="0"/>
              </a:spcAft>
              <a:buClr>
                <a:srgbClr val="595959"/>
              </a:buClr>
              <a:buSzPts val="1900"/>
              <a:buFont typeface="Roboto"/>
              <a:buChar char="-"/>
            </a:pPr>
            <a:r>
              <a:rPr lang="vi" sz="1200">
                <a:solidFill>
                  <a:srgbClr val="595959"/>
                </a:solidFill>
                <a:latin typeface="Roboto"/>
                <a:ea typeface="Roboto"/>
                <a:cs typeface="Roboto"/>
                <a:sym typeface="Roboto"/>
              </a:rPr>
              <a:t>Java 8 in Action Lambdas, Streams, and functional-style programming </a:t>
            </a:r>
            <a:endParaRPr sz="1200">
              <a:solidFill>
                <a:srgbClr val="595959"/>
              </a:solidFill>
              <a:latin typeface="Roboto"/>
              <a:ea typeface="Roboto"/>
              <a:cs typeface="Roboto"/>
              <a:sym typeface="Roboto"/>
            </a:endParaRPr>
          </a:p>
          <a:p>
            <a:pPr marL="457200" lvl="0" indent="-349250" algn="l" rtl="0">
              <a:spcBef>
                <a:spcPts val="0"/>
              </a:spcBef>
              <a:spcAft>
                <a:spcPts val="0"/>
              </a:spcAft>
              <a:buClr>
                <a:srgbClr val="595959"/>
              </a:buClr>
              <a:buSzPts val="1900"/>
              <a:buFont typeface="Roboto"/>
              <a:buChar char="-"/>
            </a:pPr>
            <a:r>
              <a:rPr lang="vi" sz="1200" u="sng">
                <a:solidFill>
                  <a:schemeClr val="hlink"/>
                </a:solidFill>
                <a:hlinkClick r:id="rId3"/>
              </a:rPr>
              <a:t>https://developer.ibm.com/articles/j-java-streams-3-brian-goetz/</a:t>
            </a:r>
            <a:r>
              <a:rPr lang="vi" sz="1200">
                <a:solidFill>
                  <a:srgbClr val="595959"/>
                </a:solidFill>
              </a:rPr>
              <a:t> </a:t>
            </a:r>
            <a:endParaRPr sz="1200">
              <a:solidFill>
                <a:srgbClr val="595959"/>
              </a:solidFill>
            </a:endParaRPr>
          </a:p>
          <a:p>
            <a:pPr marL="457200" lvl="0" indent="-349250" algn="l" rtl="0">
              <a:spcBef>
                <a:spcPts val="0"/>
              </a:spcBef>
              <a:spcAft>
                <a:spcPts val="0"/>
              </a:spcAft>
              <a:buClr>
                <a:srgbClr val="595959"/>
              </a:buClr>
              <a:buSzPts val="1900"/>
              <a:buFont typeface="Roboto"/>
              <a:buChar char="-"/>
            </a:pPr>
            <a:r>
              <a:rPr lang="vi" sz="1200" u="sng">
                <a:solidFill>
                  <a:srgbClr val="1155CC"/>
                </a:solidFill>
                <a:latin typeface="Roboto"/>
                <a:ea typeface="Roboto"/>
                <a:cs typeface="Roboto"/>
                <a:sym typeface="Robot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https://docs.oracle.com/javase/8/docs/api/java/util/stream/package-summary.html</a:t>
            </a:r>
            <a:endParaRPr sz="1200">
              <a:solidFill>
                <a:schemeClr val="dk1"/>
              </a:solidFill>
              <a:latin typeface="Roboto"/>
              <a:ea typeface="Roboto"/>
              <a:cs typeface="Roboto"/>
              <a:sym typeface="Roboto"/>
            </a:endParaRPr>
          </a:p>
          <a:p>
            <a:pPr marL="457200" lvl="0" indent="-349250" algn="l" rtl="0">
              <a:spcBef>
                <a:spcPts val="0"/>
              </a:spcBef>
              <a:spcAft>
                <a:spcPts val="0"/>
              </a:spcAft>
              <a:buClr>
                <a:srgbClr val="595959"/>
              </a:buClr>
              <a:buSzPts val="1900"/>
              <a:buFont typeface="Roboto"/>
              <a:buChar char="-"/>
            </a:pPr>
            <a:r>
              <a:rPr lang="vi" sz="1200" u="sng">
                <a:solidFill>
                  <a:schemeClr val="hlink"/>
                </a:solidFill>
                <a:latin typeface="Roboto"/>
                <a:ea typeface="Roboto"/>
                <a:cs typeface="Roboto"/>
                <a:sym typeface="Roboto"/>
                <a:hlinkClick r:id="rId5"/>
              </a:rPr>
              <a:t>https://docs.oracle.com/javase/tutorial/collections/streams/parallelism.html</a:t>
            </a:r>
            <a:r>
              <a:rPr lang="vi"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457200" lvl="0" indent="-349250" algn="l" rtl="0">
              <a:spcBef>
                <a:spcPts val="0"/>
              </a:spcBef>
              <a:spcAft>
                <a:spcPts val="0"/>
              </a:spcAft>
              <a:buClr>
                <a:srgbClr val="595959"/>
              </a:buClr>
              <a:buSzPts val="1900"/>
              <a:buFont typeface="Roboto"/>
              <a:buChar char="-"/>
            </a:pPr>
            <a:r>
              <a:rPr lang="vi" sz="1200" u="sng">
                <a:solidFill>
                  <a:srgbClr val="1155CC"/>
                </a:solidFill>
                <a:latin typeface="Roboto"/>
                <a:ea typeface="Roboto"/>
                <a:cs typeface="Roboto"/>
                <a:sym typeface="Roboto"/>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https://stackoverflow.com/questions/21219667/stream-and-lazy-evaluation</a:t>
            </a:r>
            <a:endParaRPr sz="1200">
              <a:solidFill>
                <a:schemeClr val="dk1"/>
              </a:solidFill>
              <a:latin typeface="Roboto"/>
              <a:ea typeface="Roboto"/>
              <a:cs typeface="Roboto"/>
              <a:sym typeface="Roboto"/>
            </a:endParaRPr>
          </a:p>
          <a:p>
            <a:pPr marL="457200" lvl="0" indent="-349250" algn="l" rtl="0">
              <a:spcBef>
                <a:spcPts val="0"/>
              </a:spcBef>
              <a:spcAft>
                <a:spcPts val="0"/>
              </a:spcAft>
              <a:buClr>
                <a:srgbClr val="595959"/>
              </a:buClr>
              <a:buSzPts val="1900"/>
              <a:buFont typeface="Roboto"/>
              <a:buChar char="-"/>
            </a:pPr>
            <a:r>
              <a:rPr lang="vi" sz="1200" u="sng">
                <a:solidFill>
                  <a:srgbClr val="1155CC"/>
                </a:solidFill>
                <a:latin typeface="Roboto"/>
                <a:ea typeface="Roboto"/>
                <a:cs typeface="Roboto"/>
                <a:sym typeface="Roboto"/>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https://stackoverflow.com/questions/28459498/why-are-java-streams-once-off</a:t>
            </a:r>
            <a:endParaRPr sz="1200">
              <a:solidFill>
                <a:schemeClr val="dk1"/>
              </a:solidFill>
              <a:latin typeface="Roboto"/>
              <a:ea typeface="Roboto"/>
              <a:cs typeface="Roboto"/>
              <a:sym typeface="Roboto"/>
            </a:endParaRPr>
          </a:p>
          <a:p>
            <a:pPr marL="457200" lvl="0" indent="-349250" algn="l" rtl="0">
              <a:spcBef>
                <a:spcPts val="0"/>
              </a:spcBef>
              <a:spcAft>
                <a:spcPts val="0"/>
              </a:spcAft>
              <a:buClr>
                <a:srgbClr val="595959"/>
              </a:buClr>
              <a:buSzPts val="1900"/>
              <a:buFont typeface="Roboto"/>
              <a:buChar char="-"/>
            </a:pPr>
            <a:r>
              <a:rPr lang="vi" sz="1200" u="sng">
                <a:solidFill>
                  <a:srgbClr val="1155CC"/>
                </a:solidFill>
                <a:latin typeface="Roboto"/>
                <a:ea typeface="Roboto"/>
                <a:cs typeface="Roboto"/>
                <a:sym typeface="Roboto"/>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http://mail.openjdk.java.net/pipermail/lambda-libs-spec-experts/2012-November/000412.html</a:t>
            </a:r>
            <a:r>
              <a:rPr lang="vi"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457200" lvl="0" indent="-349250" algn="l" rtl="0">
              <a:spcBef>
                <a:spcPts val="0"/>
              </a:spcBef>
              <a:spcAft>
                <a:spcPts val="0"/>
              </a:spcAft>
              <a:buClr>
                <a:srgbClr val="595959"/>
              </a:buClr>
              <a:buSzPts val="1900"/>
              <a:buFont typeface="Roboto"/>
              <a:buChar char="-"/>
            </a:pPr>
            <a:r>
              <a:rPr lang="vi" sz="1200" u="sng">
                <a:solidFill>
                  <a:schemeClr val="hlink"/>
                </a:solidFill>
                <a:hlinkClick r:id="rId9"/>
              </a:rPr>
              <a:t>https://medium0.com/swlh/the-unfairly-unknown-forkjoinpool-c262777def6a</a:t>
            </a:r>
            <a:r>
              <a:rPr lang="vi" sz="1200">
                <a:solidFill>
                  <a:srgbClr val="595959"/>
                </a:solidFill>
              </a:rPr>
              <a:t> </a:t>
            </a:r>
            <a:endParaRPr sz="1900">
              <a:solidFill>
                <a:srgbClr val="595959"/>
              </a:solidFill>
              <a:latin typeface="Roboto"/>
              <a:ea typeface="Roboto"/>
              <a:cs typeface="Roboto"/>
              <a:sym typeface="Roboto"/>
            </a:endParaRPr>
          </a:p>
        </p:txBody>
      </p:sp>
      <p:pic>
        <p:nvPicPr>
          <p:cNvPr id="806" name="Google Shape;806;p110"/>
          <p:cNvPicPr preferRelativeResize="0"/>
          <p:nvPr/>
        </p:nvPicPr>
        <p:blipFill>
          <a:blip r:embed="rId10">
            <a:alphaModFix/>
          </a:blip>
          <a:stretch>
            <a:fillRect/>
          </a:stretch>
        </p:blipFill>
        <p:spPr>
          <a:xfrm>
            <a:off x="6148775" y="1506800"/>
            <a:ext cx="2683525" cy="3291625"/>
          </a:xfrm>
          <a:prstGeom prst="rect">
            <a:avLst/>
          </a:prstGeom>
          <a:noFill/>
          <a:ln>
            <a:noFill/>
          </a:ln>
        </p:spPr>
      </p:pic>
      <p:sp>
        <p:nvSpPr>
          <p:cNvPr id="807" name="Google Shape;807;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vi"/>
              <a:t>85</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4"/>
          <p:cNvSpPr txBox="1"/>
          <p:nvPr/>
        </p:nvSpPr>
        <p:spPr>
          <a:xfrm>
            <a:off x="324197" y="224444"/>
            <a:ext cx="4750723"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2700" b="1">
                <a:solidFill>
                  <a:schemeClr val="dk1"/>
                </a:solidFill>
                <a:latin typeface="Calibri"/>
                <a:ea typeface="Calibri"/>
                <a:cs typeface="Calibri"/>
                <a:sym typeface="Calibri"/>
              </a:rPr>
              <a:t>GENERIC</a:t>
            </a:r>
            <a:endParaRPr sz="1100"/>
          </a:p>
        </p:txBody>
      </p:sp>
      <p:sp>
        <p:nvSpPr>
          <p:cNvPr id="202" name="Google Shape;202;p34"/>
          <p:cNvSpPr txBox="1"/>
          <p:nvPr/>
        </p:nvSpPr>
        <p:spPr>
          <a:xfrm>
            <a:off x="324197" y="798021"/>
            <a:ext cx="8017500" cy="351720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dk1"/>
              </a:buClr>
              <a:buSzPts val="1400"/>
              <a:buFont typeface="Calibri"/>
              <a:buChar char="-"/>
            </a:pPr>
            <a:r>
              <a:rPr lang="vi" sz="1400">
                <a:solidFill>
                  <a:schemeClr val="dk1"/>
                </a:solidFill>
                <a:latin typeface="Calibri"/>
                <a:ea typeface="Calibri"/>
                <a:cs typeface="Calibri"/>
                <a:sym typeface="Calibri"/>
              </a:rPr>
              <a:t>Generic Wildcards</a:t>
            </a:r>
            <a:endParaRPr sz="1100"/>
          </a:p>
          <a:p>
            <a:pPr marL="0" marR="0" lvl="0" indent="0" algn="l" rtl="0">
              <a:spcBef>
                <a:spcPts val="0"/>
              </a:spcBef>
              <a:spcAft>
                <a:spcPts val="0"/>
              </a:spcAft>
              <a:buNone/>
            </a:pPr>
            <a:r>
              <a:rPr lang="vi" sz="1400">
                <a:solidFill>
                  <a:schemeClr val="dk1"/>
                </a:solidFill>
                <a:latin typeface="Calibri"/>
                <a:ea typeface="Calibri"/>
                <a:cs typeface="Calibri"/>
                <a:sym typeface="Calibri"/>
              </a:rPr>
              <a:t>    </a:t>
            </a:r>
            <a:endParaRPr sz="1100"/>
          </a:p>
          <a:p>
            <a:pPr marL="0" marR="0" lvl="0" indent="0" algn="l" rtl="0">
              <a:spcBef>
                <a:spcPts val="0"/>
              </a:spcBef>
              <a:spcAft>
                <a:spcPts val="0"/>
              </a:spcAft>
              <a:buNone/>
            </a:pPr>
            <a:r>
              <a:rPr lang="vi" sz="1400">
                <a:solidFill>
                  <a:schemeClr val="dk1"/>
                </a:solidFill>
                <a:latin typeface="Calibri"/>
                <a:ea typeface="Calibri"/>
                <a:cs typeface="Calibri"/>
                <a:sym typeface="Calibri"/>
              </a:rPr>
              <a:t>      +  Là đại diện cho 1 type không xác định, ký hiệu là ( ? ). Nó có thể được sử dụng như một type-parameter, field hoặc là kiểu trả về của method, …</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vi" sz="1400">
                <a:solidFill>
                  <a:schemeClr val="dk1"/>
                </a:solidFill>
                <a:latin typeface="Calibri"/>
                <a:ea typeface="Calibri"/>
                <a:cs typeface="Calibri"/>
                <a:sym typeface="Calibri"/>
              </a:rPr>
              <a:t>      + Chúng ta không thể sử dụng wildcard </a:t>
            </a:r>
            <a:r>
              <a:rPr lang="vi">
                <a:solidFill>
                  <a:schemeClr val="dk1"/>
                </a:solidFill>
                <a:latin typeface="Calibri"/>
                <a:ea typeface="Calibri"/>
                <a:cs typeface="Calibri"/>
                <a:sym typeface="Calibri"/>
              </a:rPr>
              <a:t>để truyền cho</a:t>
            </a:r>
            <a:r>
              <a:rPr lang="vi" sz="1400">
                <a:solidFill>
                  <a:schemeClr val="dk1"/>
                </a:solidFill>
                <a:latin typeface="Calibri"/>
                <a:ea typeface="Calibri"/>
                <a:cs typeface="Calibri"/>
                <a:sym typeface="Calibri"/>
              </a:rPr>
              <a:t> phương thức</a:t>
            </a:r>
            <a:r>
              <a:rPr lang="vi">
                <a:solidFill>
                  <a:schemeClr val="dk1"/>
                </a:solidFill>
                <a:latin typeface="Calibri"/>
                <a:ea typeface="Calibri"/>
                <a:cs typeface="Calibri"/>
                <a:sym typeface="Calibri"/>
              </a:rPr>
              <a:t> </a:t>
            </a:r>
            <a:r>
              <a:rPr lang="vi" sz="1400">
                <a:solidFill>
                  <a:schemeClr val="dk1"/>
                </a:solidFill>
                <a:latin typeface="Calibri"/>
                <a:ea typeface="Calibri"/>
                <a:cs typeface="Calibri"/>
                <a:sym typeface="Calibri"/>
              </a:rPr>
              <a:t>hoặc khởi tạo một generic class. </a:t>
            </a:r>
            <a:endParaRPr sz="1100"/>
          </a:p>
          <a:p>
            <a:pPr marL="215900" marR="0" lvl="0" indent="-12700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a:p>
            <a:pPr marL="215900" marR="0" lvl="0" indent="-12700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Calibri"/>
              <a:buChar char="-"/>
            </a:pPr>
            <a:r>
              <a:rPr lang="vi" sz="1400">
                <a:solidFill>
                  <a:schemeClr val="dk1"/>
                </a:solidFill>
                <a:latin typeface="Calibri"/>
                <a:ea typeface="Calibri"/>
                <a:cs typeface="Calibri"/>
                <a:sym typeface="Calibri"/>
              </a:rPr>
              <a:t>Một số loại Generic Wildcards</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vi" sz="1400">
                <a:solidFill>
                  <a:schemeClr val="dk1"/>
                </a:solidFill>
                <a:latin typeface="Calibri"/>
                <a:ea typeface="Calibri"/>
                <a:cs typeface="Calibri"/>
                <a:sym typeface="Calibri"/>
              </a:rPr>
              <a:t>	+ Extend Wildcard</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vi" sz="1400">
                <a:solidFill>
                  <a:schemeClr val="dk1"/>
                </a:solidFill>
                <a:latin typeface="Calibri"/>
                <a:ea typeface="Calibri"/>
                <a:cs typeface="Calibri"/>
                <a:sym typeface="Calibri"/>
              </a:rPr>
              <a:t>	+ Super Wildcard</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vi" sz="1400">
                <a:solidFill>
                  <a:schemeClr val="dk1"/>
                </a:solidFill>
                <a:latin typeface="Calibri"/>
                <a:ea typeface="Calibri"/>
                <a:cs typeface="Calibri"/>
                <a:sym typeface="Calibri"/>
              </a:rPr>
              <a:t>	+ Unbounded Wildcard </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 name="Google Shape;203;p3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vi"/>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2827</Words>
  <Application>Microsoft Office PowerPoint</Application>
  <PresentationFormat>On-screen Show (16:9)</PresentationFormat>
  <Paragraphs>468</Paragraphs>
  <Slides>85</Slides>
  <Notes>85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85</vt:i4>
      </vt:variant>
    </vt:vector>
  </HeadingPairs>
  <TitlesOfParts>
    <vt:vector size="93" baseType="lpstr">
      <vt:lpstr>Roboto</vt:lpstr>
      <vt:lpstr>Calibri</vt:lpstr>
      <vt:lpstr>Roboto Light</vt:lpstr>
      <vt:lpstr>Consolas</vt:lpstr>
      <vt:lpstr>Roboto Medium</vt:lpstr>
      <vt:lpstr>Arial</vt:lpstr>
      <vt:lpstr>Simple Light</vt:lpstr>
      <vt:lpstr>Office Theme</vt:lpstr>
      <vt:lpstr>Content</vt:lpstr>
      <vt:lpstr>Generic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Anonymous class</vt:lpstr>
      <vt:lpstr>Nested class</vt:lpstr>
      <vt:lpstr>2 loại</vt:lpstr>
      <vt:lpstr>Inner class</vt:lpstr>
      <vt:lpstr>PowerPoint Presentation</vt:lpstr>
      <vt:lpstr>Anonymous (inner) class</vt:lpstr>
      <vt:lpstr>Mục đích</vt:lpstr>
      <vt:lpstr>3 loại</vt:lpstr>
      <vt:lpstr>Extend class             Thread</vt:lpstr>
      <vt:lpstr>Implement interface           Runnable</vt:lpstr>
      <vt:lpstr>Tham số truyền vào</vt:lpstr>
      <vt:lpstr>Lưu ý</vt:lpstr>
      <vt:lpstr>PowerPoint Presentation</vt:lpstr>
      <vt:lpstr>Functional Programming</vt:lpstr>
      <vt:lpstr>1. What is Lambda Expression?</vt:lpstr>
      <vt:lpstr>2. Syntax</vt:lpstr>
      <vt:lpstr>3. Lambda Expression in other languages</vt:lpstr>
      <vt:lpstr>4. Why Lambda Expression?</vt:lpstr>
      <vt:lpstr>5. Best Practice</vt:lpstr>
      <vt:lpstr>5. Best Practice</vt:lpstr>
      <vt:lpstr>5. Best Practice</vt:lpstr>
      <vt:lpstr>5. Best Practice</vt:lpstr>
      <vt:lpstr>5. Best Practice</vt:lpstr>
      <vt:lpstr>6. Method references</vt:lpstr>
      <vt:lpstr>6.1 Reference to static method</vt:lpstr>
      <vt:lpstr>6.2 Reference to instance method</vt:lpstr>
      <vt:lpstr>6.3 Reference to instance method of arbitrary object of particular type</vt:lpstr>
      <vt:lpstr>6.4 Reference to Constructor</vt:lpstr>
      <vt:lpstr>PowerPoint Presentation</vt:lpstr>
      <vt:lpstr>1. What is Functional Interface?</vt:lpstr>
      <vt:lpstr>2. Syntax</vt:lpstr>
      <vt:lpstr>4. Built-in functional interface</vt:lpstr>
      <vt:lpstr>5. Best practice</vt:lpstr>
      <vt:lpstr>5. Best practice</vt:lpstr>
      <vt:lpstr>5. Best practice</vt:lpstr>
      <vt:lpstr>5. Best practice</vt:lpstr>
      <vt:lpstr>5. Best practice</vt:lpstr>
      <vt:lpstr>5. Best practice</vt:lpstr>
      <vt:lpstr>STREAM</vt:lpstr>
      <vt:lpstr>Introduction</vt:lpstr>
      <vt:lpstr>Introduction</vt:lpstr>
      <vt:lpstr>Introduction</vt:lpstr>
      <vt:lpstr>Introduction</vt:lpstr>
      <vt:lpstr>Introduction</vt:lpstr>
      <vt:lpstr>Introduction</vt:lpstr>
      <vt:lpstr>Introduction</vt:lpstr>
      <vt:lpstr>Introduction</vt:lpstr>
      <vt:lpstr>Introduction</vt:lpstr>
      <vt:lpstr>Stream Creation</vt:lpstr>
      <vt:lpstr>III. Common Terminal Operations</vt:lpstr>
      <vt:lpstr>III. Common Terminal Operations</vt:lpstr>
      <vt:lpstr>III. Common Terminal Operations</vt:lpstr>
      <vt:lpstr>III. Common Terminal Operations</vt:lpstr>
      <vt:lpstr>III. Common Terminal Operations</vt:lpstr>
      <vt:lpstr>III. Common Terminal Operations</vt:lpstr>
      <vt:lpstr>III. Common Terminal Operations</vt:lpstr>
      <vt:lpstr>III. Common Terminal Operations</vt:lpstr>
      <vt:lpstr>III. Common Terminal Operations</vt:lpstr>
      <vt:lpstr>III. Common Terminal Operations</vt:lpstr>
      <vt:lpstr>III. Common Terminal Operations</vt:lpstr>
      <vt:lpstr>IV. Common Intermediate Operations</vt:lpstr>
      <vt:lpstr>IV. Common Intermediate Operations</vt:lpstr>
      <vt:lpstr>IV. Common Intermediate Operations</vt:lpstr>
      <vt:lpstr>IV. Common Intermediate Operations</vt:lpstr>
      <vt:lpstr>V. Handle Exception</vt:lpstr>
      <vt:lpstr>V. Handle Exception</vt:lpstr>
      <vt:lpstr>VI. Parallel Stream</vt:lpstr>
      <vt:lpstr>VI. Parallel Stream</vt:lpstr>
      <vt:lpstr>VI. Parallel Stream</vt:lpstr>
      <vt:lpstr>VI. Parallel Stream</vt:lpstr>
      <vt:lpstr>VI. Parallel Stream</vt:lpstr>
      <vt:lpstr>VIII.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dc:title>
  <cp:lastModifiedBy>thuctap</cp:lastModifiedBy>
  <cp:revision>2</cp:revision>
  <dcterms:modified xsi:type="dcterms:W3CDTF">2021-07-03T10:12:06Z</dcterms:modified>
</cp:coreProperties>
</file>